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9"/>
  </p:notes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96" y="-46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837A3D-0BE2-43B4-AAA1-5ECAE740CB4A}" type="datetimeFigureOut">
              <a:rPr lang="en-US" smtClean="0"/>
              <a:pPr/>
              <a:t>11/18/2013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0B01A5-EBA6-4972-9EE1-4067CB14351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Rectangle 4"/>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ctangle 6"/>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69452617-7979-4404-A3C2-03153C012934}" type="datetimeFigureOut">
              <a:rPr lang="en-US"/>
              <a:pPr>
                <a:defRPr/>
              </a:pPr>
              <a:t>11/18/2013</a:t>
            </a:fld>
            <a:endParaRPr lang="en-US"/>
          </a:p>
        </p:txBody>
      </p:sp>
      <p:sp>
        <p:nvSpPr>
          <p:cNvPr id="16" name="Footer Placeholder 16"/>
          <p:cNvSpPr>
            <a:spLocks noGrp="1"/>
          </p:cNvSpPr>
          <p:nvPr>
            <p:ph type="ftr" sz="quarter" idx="11"/>
          </p:nvPr>
        </p:nvSpPr>
        <p:spPr/>
        <p:txBody>
          <a:bodyPr/>
          <a:lstStyle>
            <a:lvl1pPr>
              <a:defRPr/>
            </a:lvl1pPr>
          </a:lstStyle>
          <a:p>
            <a:pPr>
              <a:defRPr/>
            </a:pPr>
            <a:endParaRPr lang="en-US"/>
          </a:p>
        </p:txBody>
      </p:sp>
      <p:sp>
        <p:nvSpPr>
          <p:cNvPr id="17" name="Slide Number Placeholder 28"/>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44B1D9E6-B197-4F4B-A22F-4DEE5EC8467F}"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93C6DC9-3E5D-4D0F-83E3-D2AD30837CDB}" type="datetimeFigureOut">
              <a:rPr lang="en-US"/>
              <a:pPr>
                <a:defRPr/>
              </a:pPr>
              <a:t>11/18/2013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BA92621-DB05-46CB-A64C-CC4CE0590FE7}"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Rectangle 4"/>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5"/>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ctangle 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C7B97185-E501-4DE2-AFFA-B854BC6ED510}" type="slidenum">
              <a:rPr lang="en-US"/>
              <a:pPr>
                <a:defRPr/>
              </a:pPr>
              <a:t>‹#›</a:t>
            </a:fld>
            <a:endParaRPr lang="en-US"/>
          </a:p>
        </p:txBody>
      </p:sp>
      <p:sp>
        <p:nvSpPr>
          <p:cNvPr id="14" name="Date Placeholder 3"/>
          <p:cNvSpPr>
            <a:spLocks noGrp="1"/>
          </p:cNvSpPr>
          <p:nvPr>
            <p:ph type="dt" sz="half" idx="11"/>
          </p:nvPr>
        </p:nvSpPr>
        <p:spPr/>
        <p:txBody>
          <a:bodyPr/>
          <a:lstStyle>
            <a:lvl1pPr>
              <a:defRPr/>
            </a:lvl1pPr>
          </a:lstStyle>
          <a:p>
            <a:pPr>
              <a:defRPr/>
            </a:pPr>
            <a:fld id="{1A87ED49-6AE9-4368-AC02-77B8F7E065CC}" type="datetimeFigureOut">
              <a:rPr lang="en-US"/>
              <a:pPr>
                <a:defRPr/>
              </a:pPr>
              <a:t>11/18/2013</a:t>
            </a:fld>
            <a:endParaRPr lang="en-US"/>
          </a:p>
        </p:txBody>
      </p:sp>
      <p:sp>
        <p:nvSpPr>
          <p:cNvPr id="15" name="Footer Placeholder 4"/>
          <p:cNvSpPr>
            <a:spLocks noGrp="1"/>
          </p:cNvSpPr>
          <p:nvPr>
            <p:ph type="ftr" sz="quarter" idx="12"/>
          </p:nvPr>
        </p:nvSpPr>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8650411-8385-4957-932E-D68FBBE2C44E}" type="datetimeFigureOut">
              <a:rPr lang="en-US"/>
              <a:pPr>
                <a:defRPr/>
              </a:pPr>
              <a:t>11/18/2013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57B84350-6238-4030-8EB5-88FB1AA6A877}"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Rectangle 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ctangle 6"/>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ctangle 7"/>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ctangle 8"/>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US"/>
          </a:p>
        </p:txBody>
      </p:sp>
      <p:sp>
        <p:nvSpPr>
          <p:cNvPr id="16" name="Date Placeholder 3"/>
          <p:cNvSpPr>
            <a:spLocks noGrp="1"/>
          </p:cNvSpPr>
          <p:nvPr>
            <p:ph type="dt" sz="half" idx="11"/>
          </p:nvPr>
        </p:nvSpPr>
        <p:spPr/>
        <p:txBody>
          <a:bodyPr/>
          <a:lstStyle>
            <a:lvl1pPr>
              <a:defRPr/>
            </a:lvl1pPr>
          </a:lstStyle>
          <a:p>
            <a:pPr>
              <a:defRPr/>
            </a:pPr>
            <a:fld id="{2B4EB2A6-385F-44E3-B335-5930EE4FF75D}" type="datetimeFigureOut">
              <a:rPr lang="en-US"/>
              <a:pPr>
                <a:defRPr/>
              </a:pPr>
              <a:t>11/18/2013</a:t>
            </a:fld>
            <a:endParaRPr lang="en-US"/>
          </a:p>
        </p:txBody>
      </p:sp>
      <p:sp>
        <p:nvSpPr>
          <p:cNvPr id="17" name="Slide Number Placeholder 5"/>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3CC6F35B-6144-4933-B129-1310CF6B7F49}"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4"/>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5B173C72-1A0F-42D6-8A98-614E9AC6BC55}" type="datetimeFigureOut">
              <a:rPr lang="en-US"/>
              <a:pPr>
                <a:defRPr/>
              </a:pPr>
              <a:t>11/18/2013</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287906E1-E99A-4E24-A050-7B8A3616DFE2}"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ctangle 7"/>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ctangle 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Rectangle 10"/>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EF81C06B-1F32-48B6-A981-E1FB8EAD65F9}" type="datetimeFigureOut">
              <a:rPr lang="en-US"/>
              <a:pPr>
                <a:defRPr/>
              </a:pPr>
              <a:t>11/18/2013</a:t>
            </a:fld>
            <a:endParaRPr lang="en-US"/>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US"/>
          </a:p>
        </p:txBody>
      </p:sp>
      <p:sp>
        <p:nvSpPr>
          <p:cNvPr id="20" name="Slide Number Placeholder 8"/>
          <p:cNvSpPr>
            <a:spLocks noGrp="1"/>
          </p:cNvSpPr>
          <p:nvPr>
            <p:ph type="sldNum" sz="quarter" idx="12"/>
          </p:nvPr>
        </p:nvSpPr>
        <p:spPr>
          <a:xfrm>
            <a:off x="4343400" y="1042988"/>
            <a:ext cx="457200" cy="441325"/>
          </a:xfrm>
        </p:spPr>
        <p:txBody>
          <a:bodyPr/>
          <a:lstStyle>
            <a:lvl1pPr algn="ctr">
              <a:defRPr smtClean="0"/>
            </a:lvl1pPr>
          </a:lstStyle>
          <a:p>
            <a:pPr>
              <a:defRPr/>
            </a:pPr>
            <a:fld id="{D9462D1C-762F-48BC-9097-FC05ABA4190F}"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E81C0CBA-6E6C-4122-AB4B-B0BABA1BFBCB}" type="datetimeFigureOut">
              <a:rPr lang="en-US"/>
              <a:pPr>
                <a:defRPr/>
              </a:pPr>
              <a:t>11/18/2013</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989ABF13-E502-4A16-B356-6ABB1204849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3" name="Rectangle 2"/>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4" name="Rectangle 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Rectangle 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8" name="Date Placeholder 1"/>
          <p:cNvSpPr>
            <a:spLocks noGrp="1"/>
          </p:cNvSpPr>
          <p:nvPr>
            <p:ph type="dt" sz="half" idx="10"/>
          </p:nvPr>
        </p:nvSpPr>
        <p:spPr/>
        <p:txBody>
          <a:bodyPr/>
          <a:lstStyle>
            <a:lvl1pPr>
              <a:defRPr/>
            </a:lvl1pPr>
          </a:lstStyle>
          <a:p>
            <a:pPr>
              <a:defRPr/>
            </a:pPr>
            <a:fld id="{774E3D3D-8BC9-44C7-973A-26D6A3F1DA2E}" type="datetimeFigureOut">
              <a:rPr lang="en-US"/>
              <a:pPr>
                <a:defRPr/>
              </a:pPr>
              <a:t>11/18/2013</a:t>
            </a:fld>
            <a:endParaRPr lang="en-US"/>
          </a:p>
        </p:txBody>
      </p:sp>
      <p:sp>
        <p:nvSpPr>
          <p:cNvPr id="9" name="Footer Placeholder 2"/>
          <p:cNvSpPr>
            <a:spLocks noGrp="1"/>
          </p:cNvSpPr>
          <p:nvPr>
            <p:ph type="ftr" sz="quarter" idx="11"/>
          </p:nvPr>
        </p:nvSpPr>
        <p:spPr/>
        <p:txBody>
          <a:bodyPr/>
          <a:lstStyle>
            <a:lvl1pPr>
              <a:defRPr/>
            </a:lvl1pPr>
          </a:lstStyle>
          <a:p>
            <a:pPr>
              <a:defRPr/>
            </a:pPr>
            <a:endParaRPr lang="en-US"/>
          </a:p>
        </p:txBody>
      </p:sp>
      <p:sp>
        <p:nvSpPr>
          <p:cNvPr id="10" name="Slide Number Placeholder 3"/>
          <p:cNvSpPr>
            <a:spLocks noGrp="1"/>
          </p:cNvSpPr>
          <p:nvPr>
            <p:ph type="sldNum" sz="quarter" idx="12"/>
          </p:nvPr>
        </p:nvSpPr>
        <p:spPr>
          <a:xfrm>
            <a:off x="4267200" y="6324600"/>
            <a:ext cx="609600" cy="441325"/>
          </a:xfrm>
        </p:spPr>
        <p:txBody>
          <a:bodyPr/>
          <a:lstStyle>
            <a:lvl1pPr>
              <a:defRPr smtClean="0">
                <a:solidFill>
                  <a:srgbClr val="FFFFFF"/>
                </a:solidFill>
              </a:defRPr>
            </a:lvl1pPr>
          </a:lstStyle>
          <a:p>
            <a:pPr>
              <a:defRPr/>
            </a:pPr>
            <a:fld id="{B7270F6F-9519-45A6-BE77-2230BD675C1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ctangle 7"/>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smtClean="0">
                <a:solidFill>
                  <a:schemeClr val="accent3">
                    <a:shade val="75000"/>
                  </a:schemeClr>
                </a:solidFill>
              </a:defRPr>
            </a:lvl1pPr>
          </a:lstStyle>
          <a:p>
            <a:pPr>
              <a:defRPr/>
            </a:pPr>
            <a:fld id="{281702BD-A8AE-4A33-9A8B-6115A7CB080D}" type="slidenum">
              <a:rPr lang="en-US"/>
              <a:pPr>
                <a:defRPr/>
              </a:pPr>
              <a:t>‹#›</a:t>
            </a:fld>
            <a:endParaRPr lang="en-US"/>
          </a:p>
        </p:txBody>
      </p:sp>
      <p:sp>
        <p:nvSpPr>
          <p:cNvPr id="17" name="Date Placeholder 4"/>
          <p:cNvSpPr>
            <a:spLocks noGrp="1"/>
          </p:cNvSpPr>
          <p:nvPr>
            <p:ph type="dt" sz="half" idx="11"/>
          </p:nvPr>
        </p:nvSpPr>
        <p:spPr/>
        <p:txBody>
          <a:bodyPr/>
          <a:lstStyle>
            <a:lvl1pPr>
              <a:defRPr/>
            </a:lvl1pPr>
          </a:lstStyle>
          <a:p>
            <a:pPr>
              <a:defRPr/>
            </a:pPr>
            <a:fld id="{8DD7FD63-FC7B-4887-ACF6-D120F51657C7}" type="datetimeFigureOut">
              <a:rPr lang="en-US"/>
              <a:pPr>
                <a:defRPr/>
              </a:pPr>
              <a:t>11/18/2013</a:t>
            </a:fld>
            <a:endParaRPr lang="en-US"/>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ctangle 7"/>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FE8A4E0A-B343-4770-B9FB-F17853D9CB48}" type="slidenum">
              <a:rPr lang="en-US"/>
              <a:pPr>
                <a:defRPr/>
              </a:pPr>
              <a:t>‹#›</a:t>
            </a:fld>
            <a:endParaRPr lang="en-US"/>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859E7105-72DA-4B75-B821-5E9790EFFB16}" type="datetimeFigureOut">
              <a:rPr lang="en-US"/>
              <a:pPr>
                <a:defRPr/>
              </a:pPr>
              <a:t>11/18/2013</a:t>
            </a:fld>
            <a:endParaRPr lang="en-US"/>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smtClean="0">
                <a:solidFill>
                  <a:srgbClr val="FFFFFF"/>
                </a:solidFill>
                <a:latin typeface="+mn-lt"/>
                <a:cs typeface="+mn-cs"/>
              </a:defRPr>
            </a:lvl1pPr>
          </a:lstStyle>
          <a:p>
            <a:pPr>
              <a:defRPr/>
            </a:pPr>
            <a:fld id="{6EE2B672-7A35-429F-8502-A6ABDB91D68F}" type="datetimeFigureOut">
              <a:rPr lang="en-US"/>
              <a:pPr>
                <a:defRPr/>
              </a:pPr>
              <a:t>11/18/2013</a:t>
            </a:fld>
            <a:endParaRPr lang="en-US"/>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cs typeface="+mn-cs"/>
              </a:defRPr>
            </a:lvl1pPr>
          </a:lstStyle>
          <a:p>
            <a:pPr>
              <a:defRPr/>
            </a:pPr>
            <a:endParaRPr lang="en-US"/>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smtClean="0">
                <a:solidFill>
                  <a:schemeClr val="accent3">
                    <a:shade val="75000"/>
                  </a:schemeClr>
                </a:solidFill>
                <a:latin typeface="+mn-lt"/>
                <a:cs typeface="+mn-cs"/>
              </a:defRPr>
            </a:lvl1pPr>
          </a:lstStyle>
          <a:p>
            <a:pPr>
              <a:defRPr/>
            </a:pPr>
            <a:fld id="{352AC078-FA95-4B08-A49A-65B64E5EC1CA}" type="slidenum">
              <a:rPr lang="en-US"/>
              <a:pPr>
                <a:defRPr/>
              </a:pPr>
              <a:t>‹#›</a:t>
            </a:fld>
            <a:endParaRPr lang="en-US"/>
          </a:p>
        </p:txBody>
      </p:sp>
      <p:sp>
        <p:nvSpPr>
          <p:cNvPr id="1038" name="Title Placeholder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rtl="0" fontAlgn="base">
        <a:spcBef>
          <a:spcPct val="0"/>
        </a:spcBef>
        <a:spcAft>
          <a:spcPct val="0"/>
        </a:spcAft>
        <a:defRPr sz="3300" kern="1200">
          <a:solidFill>
            <a:srgbClr val="7B9899"/>
          </a:solidFill>
          <a:latin typeface="+mj-lt"/>
          <a:ea typeface="+mj-ea"/>
          <a:cs typeface="+mj-cs"/>
        </a:defRPr>
      </a:lvl1pPr>
      <a:lvl2pPr algn="ctr" rtl="0" fontAlgn="base">
        <a:spcBef>
          <a:spcPct val="0"/>
        </a:spcBef>
        <a:spcAft>
          <a:spcPct val="0"/>
        </a:spcAft>
        <a:defRPr sz="3300">
          <a:solidFill>
            <a:srgbClr val="7B9899"/>
          </a:solidFill>
          <a:latin typeface="Georgia" pitchFamily="18" charset="0"/>
        </a:defRPr>
      </a:lvl2pPr>
      <a:lvl3pPr algn="ctr" rtl="0" fontAlgn="base">
        <a:spcBef>
          <a:spcPct val="0"/>
        </a:spcBef>
        <a:spcAft>
          <a:spcPct val="0"/>
        </a:spcAft>
        <a:defRPr sz="3300">
          <a:solidFill>
            <a:srgbClr val="7B9899"/>
          </a:solidFill>
          <a:latin typeface="Georgia" pitchFamily="18" charset="0"/>
        </a:defRPr>
      </a:lvl3pPr>
      <a:lvl4pPr algn="ctr" rtl="0" fontAlgn="base">
        <a:spcBef>
          <a:spcPct val="0"/>
        </a:spcBef>
        <a:spcAft>
          <a:spcPct val="0"/>
        </a:spcAft>
        <a:defRPr sz="3300">
          <a:solidFill>
            <a:srgbClr val="7B9899"/>
          </a:solidFill>
          <a:latin typeface="Georgia" pitchFamily="18" charset="0"/>
        </a:defRPr>
      </a:lvl4pPr>
      <a:lvl5pPr algn="ctr" rtl="0" fontAlgn="base">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fontAlgn="base">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fontAlgn="base">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fontAlgn="base">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fontAlgn="base">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fontAlgn="base">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bcs.bedfordstmartins.com/everyday_writer3e/20errors/"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riting2.richmond.edu/writing/wweb/conford.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pPr fontAlgn="auto">
              <a:spcAft>
                <a:spcPts val="0"/>
              </a:spcAft>
              <a:buFont typeface="Wingdings 2"/>
              <a:buNone/>
              <a:defRPr/>
            </a:pPr>
            <a:r>
              <a:rPr lang="en-US" dirty="0" smtClean="0">
                <a:hlinkClick r:id="rId2"/>
              </a:rPr>
              <a:t>http://bcs.bedfordstmartins.com/everyday_writer3e/20errors/</a:t>
            </a:r>
            <a:endParaRPr lang="en-US" dirty="0"/>
          </a:p>
        </p:txBody>
      </p:sp>
      <p:sp>
        <p:nvSpPr>
          <p:cNvPr id="13315" name="Title 1"/>
          <p:cNvSpPr>
            <a:spLocks noGrp="1"/>
          </p:cNvSpPr>
          <p:nvPr>
            <p:ph type="ctrTitle"/>
          </p:nvPr>
        </p:nvSpPr>
        <p:spPr/>
        <p:txBody>
          <a:bodyPr/>
          <a:lstStyle/>
          <a:p>
            <a:r>
              <a:rPr lang="en-US" smtClean="0"/>
              <a:t>Bedford’s 20 Most Common Errors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#4 – Wrong Word</a:t>
            </a:r>
            <a:endParaRPr lang="en-US" dirty="0"/>
          </a:p>
        </p:txBody>
      </p:sp>
      <p:sp>
        <p:nvSpPr>
          <p:cNvPr id="3" name="Content Placeholder 2"/>
          <p:cNvSpPr>
            <a:spLocks noGrp="1"/>
          </p:cNvSpPr>
          <p:nvPr>
            <p:ph sz="quarter" idx="1"/>
          </p:nvPr>
        </p:nvSpPr>
        <p:spPr/>
        <p:txBody>
          <a:bodyPr/>
          <a:lstStyle/>
          <a:p>
            <a:pPr>
              <a:buNone/>
            </a:pPr>
            <a:r>
              <a:rPr lang="en-US" dirty="0" smtClean="0"/>
              <a:t>                                      their</a:t>
            </a:r>
          </a:p>
          <a:p>
            <a:r>
              <a:rPr lang="en-US" dirty="0" smtClean="0"/>
              <a:t>The Pacers played </a:t>
            </a:r>
            <a:r>
              <a:rPr lang="en-US" strike="sngStrike" dirty="0" smtClean="0"/>
              <a:t>there</a:t>
            </a:r>
            <a:r>
              <a:rPr lang="en-US" dirty="0" smtClean="0"/>
              <a:t> best, but that was not good enough.</a:t>
            </a:r>
          </a:p>
          <a:p>
            <a:pPr>
              <a:buNone/>
            </a:pPr>
            <a:r>
              <a:rPr lang="en-US" dirty="0" smtClean="0"/>
              <a:t>                                                         allusions </a:t>
            </a:r>
          </a:p>
          <a:p>
            <a:r>
              <a:rPr lang="en-US" i="1" dirty="0" smtClean="0"/>
              <a:t>Paradise Lost</a:t>
            </a:r>
            <a:r>
              <a:rPr lang="en-US" dirty="0" smtClean="0"/>
              <a:t> contains many </a:t>
            </a:r>
            <a:r>
              <a:rPr lang="en-US" strike="sngStrike" dirty="0" smtClean="0"/>
              <a:t>illusions</a:t>
            </a:r>
            <a:r>
              <a:rPr lang="en-US" dirty="0" smtClean="0"/>
              <a:t> to classical mythology.                      </a:t>
            </a:r>
          </a:p>
          <a:p>
            <a:pPr>
              <a:buNone/>
            </a:pPr>
            <a:r>
              <a:rPr lang="en-US" dirty="0" smtClean="0"/>
              <a:t>                   sedentary</a:t>
            </a:r>
          </a:p>
          <a:p>
            <a:r>
              <a:rPr lang="en-US" dirty="0" smtClean="0"/>
              <a:t>Working at a computer all day often means being </a:t>
            </a:r>
            <a:r>
              <a:rPr lang="en-US" strike="sngStrike" dirty="0" smtClean="0"/>
              <a:t>sedate</a:t>
            </a:r>
            <a:r>
              <a:rPr lang="en-US" dirty="0" smtClean="0"/>
              <a:t> for long periods of time.</a:t>
            </a:r>
            <a:endParaRPr lang="en-US" dirty="0"/>
          </a:p>
        </p:txBody>
      </p:sp>
      <p:cxnSp>
        <p:nvCxnSpPr>
          <p:cNvPr id="5" name="Straight Connector 4"/>
          <p:cNvCxnSpPr/>
          <p:nvPr/>
        </p:nvCxnSpPr>
        <p:spPr>
          <a:xfrm>
            <a:off x="3886200" y="1905000"/>
            <a:ext cx="2286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5715000" y="3352800"/>
            <a:ext cx="1524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1143000" y="4724400"/>
            <a:ext cx="1371600" cy="6858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#4 – Wrong Word</a:t>
            </a:r>
            <a:endParaRPr lang="en-US" dirty="0"/>
          </a:p>
        </p:txBody>
      </p:sp>
      <p:sp>
        <p:nvSpPr>
          <p:cNvPr id="3" name="Content Placeholder 2"/>
          <p:cNvSpPr>
            <a:spLocks noGrp="1"/>
          </p:cNvSpPr>
          <p:nvPr>
            <p:ph sz="quarter" idx="1"/>
          </p:nvPr>
        </p:nvSpPr>
        <p:spPr>
          <a:xfrm>
            <a:off x="301752" y="1066800"/>
            <a:ext cx="8613648" cy="5410200"/>
          </a:xfrm>
        </p:spPr>
        <p:txBody>
          <a:bodyPr numCol="2"/>
          <a:lstStyle/>
          <a:p>
            <a:r>
              <a:rPr lang="en-US" sz="1600" b="1" dirty="0" smtClean="0">
                <a:hlinkClick r:id="rId2"/>
              </a:rPr>
              <a:t>Accept / Except</a:t>
            </a:r>
            <a:endParaRPr lang="en-US" sz="1600" b="1" dirty="0" smtClean="0"/>
          </a:p>
          <a:p>
            <a:r>
              <a:rPr lang="en-US" sz="1600" b="1" dirty="0" smtClean="0">
                <a:hlinkClick r:id="rId2"/>
              </a:rPr>
              <a:t>Affect / Effect</a:t>
            </a:r>
            <a:endParaRPr lang="en-US" sz="1600" b="1" dirty="0" smtClean="0"/>
          </a:p>
          <a:p>
            <a:r>
              <a:rPr lang="en-US" sz="1600" b="1" dirty="0" smtClean="0">
                <a:hlinkClick r:id="rId2"/>
              </a:rPr>
              <a:t>A Lot / </a:t>
            </a:r>
            <a:r>
              <a:rPr lang="en-US" sz="1600" b="1" dirty="0" err="1" smtClean="0">
                <a:hlinkClick r:id="rId2"/>
              </a:rPr>
              <a:t>Alot</a:t>
            </a:r>
            <a:endParaRPr lang="en-US" sz="1600" b="1" dirty="0" smtClean="0"/>
          </a:p>
          <a:p>
            <a:r>
              <a:rPr lang="en-US" sz="1600" b="1" dirty="0" smtClean="0">
                <a:hlinkClick r:id="rId2"/>
              </a:rPr>
              <a:t>Allusion / Illusion</a:t>
            </a:r>
            <a:endParaRPr lang="en-US" sz="1600" b="1" dirty="0" smtClean="0"/>
          </a:p>
          <a:p>
            <a:r>
              <a:rPr lang="en-US" sz="1600" b="1" dirty="0" smtClean="0">
                <a:hlinkClick r:id="rId2"/>
              </a:rPr>
              <a:t>All Ready / Already</a:t>
            </a:r>
            <a:endParaRPr lang="en-US" sz="1600" b="1" dirty="0" smtClean="0"/>
          </a:p>
          <a:p>
            <a:r>
              <a:rPr lang="en-US" sz="1600" b="1" dirty="0" smtClean="0">
                <a:hlinkClick r:id="rId2"/>
              </a:rPr>
              <a:t>Altogether / All Together</a:t>
            </a:r>
            <a:endParaRPr lang="en-US" sz="1600" b="1" dirty="0" smtClean="0"/>
          </a:p>
          <a:p>
            <a:r>
              <a:rPr lang="en-US" sz="1600" b="1" dirty="0" smtClean="0">
                <a:hlinkClick r:id="rId2"/>
              </a:rPr>
              <a:t>Apart / A Part</a:t>
            </a:r>
            <a:endParaRPr lang="en-US" sz="1600" b="1" dirty="0" smtClean="0"/>
          </a:p>
          <a:p>
            <a:r>
              <a:rPr lang="en-US" sz="1600" b="1" dirty="0" smtClean="0">
                <a:hlinkClick r:id="rId2"/>
              </a:rPr>
              <a:t>Ascent / Assent</a:t>
            </a:r>
            <a:endParaRPr lang="en-US" sz="1600" b="1" dirty="0" smtClean="0"/>
          </a:p>
          <a:p>
            <a:r>
              <a:rPr lang="en-US" sz="1600" b="1" dirty="0" smtClean="0">
                <a:hlinkClick r:id="rId2"/>
              </a:rPr>
              <a:t>Breath / Breathe</a:t>
            </a:r>
            <a:endParaRPr lang="en-US" sz="1600" b="1" dirty="0" smtClean="0"/>
          </a:p>
          <a:p>
            <a:r>
              <a:rPr lang="en-US" sz="1600" b="1" dirty="0" smtClean="0">
                <a:hlinkClick r:id="rId2"/>
              </a:rPr>
              <a:t>Capital / Capitol</a:t>
            </a:r>
            <a:endParaRPr lang="en-US" sz="1600" b="1" dirty="0" smtClean="0"/>
          </a:p>
          <a:p>
            <a:r>
              <a:rPr lang="en-US" sz="1600" b="1" dirty="0" smtClean="0">
                <a:hlinkClick r:id="rId2"/>
              </a:rPr>
              <a:t>Cite / Sight / Site</a:t>
            </a:r>
            <a:endParaRPr lang="en-US" sz="1600" b="1" dirty="0" smtClean="0"/>
          </a:p>
          <a:p>
            <a:r>
              <a:rPr lang="en-US" sz="1600" b="1" dirty="0" smtClean="0">
                <a:hlinkClick r:id="rId2"/>
              </a:rPr>
              <a:t>Complement / Compliment</a:t>
            </a:r>
            <a:endParaRPr lang="en-US" sz="1600" b="1" dirty="0" smtClean="0"/>
          </a:p>
          <a:p>
            <a:r>
              <a:rPr lang="en-US" sz="1600" b="1" dirty="0" smtClean="0">
                <a:hlinkClick r:id="rId2"/>
              </a:rPr>
              <a:t>Conscience / Conscious</a:t>
            </a:r>
            <a:endParaRPr lang="en-US" sz="1600" b="1" dirty="0" smtClean="0"/>
          </a:p>
          <a:p>
            <a:r>
              <a:rPr lang="en-US" sz="1600" b="1" dirty="0" smtClean="0">
                <a:hlinkClick r:id="rId2"/>
              </a:rPr>
              <a:t>Council / Counsel</a:t>
            </a:r>
            <a:endParaRPr lang="en-US" sz="1600" b="1" dirty="0" smtClean="0"/>
          </a:p>
          <a:p>
            <a:r>
              <a:rPr lang="en-US" sz="1600" b="1" dirty="0" smtClean="0">
                <a:hlinkClick r:id="rId2"/>
              </a:rPr>
              <a:t>Elicit / Illicit</a:t>
            </a:r>
            <a:endParaRPr lang="en-US" sz="1600" b="1" dirty="0" smtClean="0"/>
          </a:p>
          <a:p>
            <a:r>
              <a:rPr lang="en-US" sz="1600" b="1" dirty="0" smtClean="0">
                <a:hlinkClick r:id="rId2"/>
              </a:rPr>
              <a:t>Eminent / Immanent / Imminent</a:t>
            </a:r>
            <a:endParaRPr lang="en-US" sz="1600" b="1" dirty="0" smtClean="0"/>
          </a:p>
          <a:p>
            <a:r>
              <a:rPr lang="en-US" sz="1600" b="1" dirty="0" smtClean="0">
                <a:hlinkClick r:id="rId2"/>
              </a:rPr>
              <a:t>Its / It's</a:t>
            </a:r>
            <a:endParaRPr lang="en-US" sz="1600" b="1" dirty="0" smtClean="0"/>
          </a:p>
          <a:p>
            <a:r>
              <a:rPr lang="en-US" sz="1600" b="1" dirty="0" smtClean="0">
                <a:hlinkClick r:id="rId2"/>
              </a:rPr>
              <a:t>Lead / Led</a:t>
            </a:r>
            <a:endParaRPr lang="en-US" sz="1600" b="1" dirty="0" smtClean="0"/>
          </a:p>
          <a:p>
            <a:r>
              <a:rPr lang="en-US" sz="1600" b="1" dirty="0" smtClean="0">
                <a:hlinkClick r:id="rId2"/>
              </a:rPr>
              <a:t>Lie / Lay</a:t>
            </a:r>
            <a:endParaRPr lang="en-US" sz="1600" b="1" dirty="0" smtClean="0"/>
          </a:p>
          <a:p>
            <a:r>
              <a:rPr lang="en-US" sz="1600" b="1" dirty="0" smtClean="0">
                <a:hlinkClick r:id="rId2"/>
              </a:rPr>
              <a:t>Lose / Loose</a:t>
            </a:r>
            <a:endParaRPr lang="en-US" sz="1600" b="1" dirty="0" smtClean="0"/>
          </a:p>
          <a:p>
            <a:r>
              <a:rPr lang="en-US" sz="1600" b="1" dirty="0" smtClean="0">
                <a:hlinkClick r:id="rId2"/>
              </a:rPr>
              <a:t>Novel</a:t>
            </a:r>
            <a:endParaRPr lang="en-US" sz="1600" b="1" dirty="0" smtClean="0"/>
          </a:p>
          <a:p>
            <a:r>
              <a:rPr lang="en-US" sz="1600" b="1" dirty="0" smtClean="0">
                <a:hlinkClick r:id="rId2"/>
              </a:rPr>
              <a:t>Passed / Past</a:t>
            </a:r>
            <a:endParaRPr lang="en-US" sz="1600" b="1" dirty="0" smtClean="0"/>
          </a:p>
          <a:p>
            <a:r>
              <a:rPr lang="en-US" sz="1600" b="1" dirty="0" smtClean="0">
                <a:hlinkClick r:id="rId2"/>
              </a:rPr>
              <a:t>Precede / </a:t>
            </a:r>
            <a:r>
              <a:rPr lang="en-US" sz="1600" b="1" dirty="0" err="1" smtClean="0">
                <a:hlinkClick r:id="rId2"/>
              </a:rPr>
              <a:t>Procede</a:t>
            </a:r>
            <a:endParaRPr lang="en-US" sz="1600" b="1" dirty="0" smtClean="0"/>
          </a:p>
          <a:p>
            <a:r>
              <a:rPr lang="en-US" sz="1600" b="1" dirty="0" smtClean="0">
                <a:hlinkClick r:id="rId2"/>
              </a:rPr>
              <a:t>Principal / Principle</a:t>
            </a:r>
            <a:endParaRPr lang="en-US" sz="1600" b="1" dirty="0" smtClean="0"/>
          </a:p>
          <a:p>
            <a:r>
              <a:rPr lang="en-US" sz="1600" b="1" dirty="0" smtClean="0">
                <a:hlinkClick r:id="rId2"/>
              </a:rPr>
              <a:t>Quote / Quotation</a:t>
            </a:r>
            <a:endParaRPr lang="en-US" sz="1600" b="1" dirty="0" smtClean="0"/>
          </a:p>
          <a:p>
            <a:r>
              <a:rPr lang="en-US" sz="1600" b="1" dirty="0" smtClean="0">
                <a:hlinkClick r:id="rId2"/>
              </a:rPr>
              <a:t>Reluctant / Reticent</a:t>
            </a:r>
            <a:endParaRPr lang="en-US" sz="1600" b="1" dirty="0" smtClean="0"/>
          </a:p>
          <a:p>
            <a:r>
              <a:rPr lang="en-US" sz="1600" b="1" dirty="0" smtClean="0">
                <a:hlinkClick r:id="rId2"/>
              </a:rPr>
              <a:t>Stationary / Stationery</a:t>
            </a:r>
            <a:endParaRPr lang="en-US" sz="1600" b="1" dirty="0" smtClean="0"/>
          </a:p>
          <a:p>
            <a:r>
              <a:rPr lang="en-US" sz="1600" b="1" dirty="0" smtClean="0">
                <a:hlinkClick r:id="rId2"/>
              </a:rPr>
              <a:t>Supposed To / Suppose</a:t>
            </a:r>
            <a:endParaRPr lang="en-US" sz="1600" b="1" dirty="0" smtClean="0"/>
          </a:p>
          <a:p>
            <a:r>
              <a:rPr lang="en-US" sz="1600" b="1" dirty="0" smtClean="0">
                <a:hlinkClick r:id="rId2"/>
              </a:rPr>
              <a:t>Than / Then</a:t>
            </a:r>
            <a:endParaRPr lang="en-US" sz="1600" b="1" dirty="0" smtClean="0"/>
          </a:p>
          <a:p>
            <a:r>
              <a:rPr lang="en-US" sz="1600" b="1" dirty="0" smtClean="0">
                <a:hlinkClick r:id="rId2"/>
              </a:rPr>
              <a:t>Their / There / They're</a:t>
            </a:r>
            <a:endParaRPr lang="en-US" sz="1600" b="1" dirty="0" smtClean="0"/>
          </a:p>
          <a:p>
            <a:r>
              <a:rPr lang="en-US" sz="1600" b="1" dirty="0" smtClean="0">
                <a:hlinkClick r:id="rId2"/>
              </a:rPr>
              <a:t>Through / Threw / Thorough / Though / Thru</a:t>
            </a:r>
            <a:endParaRPr lang="en-US" sz="1600" b="1" dirty="0" smtClean="0"/>
          </a:p>
          <a:p>
            <a:r>
              <a:rPr lang="en-US" sz="1600" b="1" dirty="0" smtClean="0">
                <a:hlinkClick r:id="rId2"/>
              </a:rPr>
              <a:t>To / Too / Two</a:t>
            </a:r>
            <a:endParaRPr lang="en-US" sz="1600" b="1" dirty="0" smtClean="0"/>
          </a:p>
          <a:p>
            <a:r>
              <a:rPr lang="en-US" sz="1600" b="1" dirty="0" smtClean="0">
                <a:hlinkClick r:id="rId2"/>
              </a:rPr>
              <a:t>Who / Which / That</a:t>
            </a:r>
            <a:endParaRPr lang="en-US" sz="1600" b="1" dirty="0" smtClean="0"/>
          </a:p>
          <a:p>
            <a:r>
              <a:rPr lang="en-US" sz="1600" b="1" dirty="0" smtClean="0">
                <a:hlinkClick r:id="rId2"/>
              </a:rPr>
              <a:t>Who / Whom</a:t>
            </a:r>
            <a:endParaRPr lang="en-US" sz="1600" b="1" dirty="0" smtClean="0"/>
          </a:p>
          <a:p>
            <a:endParaRPr lang="en-US" sz="1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534400" cy="987425"/>
          </a:xfrm>
        </p:spPr>
        <p:txBody>
          <a:bodyPr/>
          <a:lstStyle/>
          <a:p>
            <a:r>
              <a:rPr lang="en-US" sz="2800" dirty="0" smtClean="0"/>
              <a:t>Error #5 – Missing comma with nonrestrictive element</a:t>
            </a:r>
            <a:endParaRPr lang="en-US" sz="2800" dirty="0"/>
          </a:p>
        </p:txBody>
      </p:sp>
      <p:sp>
        <p:nvSpPr>
          <p:cNvPr id="3" name="Content Placeholder 2"/>
          <p:cNvSpPr>
            <a:spLocks noGrp="1"/>
          </p:cNvSpPr>
          <p:nvPr>
            <p:ph sz="quarter" idx="1"/>
          </p:nvPr>
        </p:nvSpPr>
        <p:spPr/>
        <p:txBody>
          <a:bodyPr/>
          <a:lstStyle/>
          <a:p>
            <a:endParaRPr lang="en-US" dirty="0" smtClean="0"/>
          </a:p>
          <a:p>
            <a:r>
              <a:rPr lang="en-US" dirty="0" smtClean="0"/>
              <a:t>Marina</a:t>
            </a:r>
            <a:r>
              <a:rPr lang="en-US" dirty="0" smtClean="0">
                <a:solidFill>
                  <a:srgbClr val="FF0000"/>
                </a:solidFill>
              </a:rPr>
              <a:t>,</a:t>
            </a:r>
            <a:r>
              <a:rPr lang="en-US" dirty="0" smtClean="0"/>
              <a:t> who was the president of the club</a:t>
            </a:r>
            <a:r>
              <a:rPr lang="en-US" dirty="0" smtClean="0">
                <a:solidFill>
                  <a:srgbClr val="FF0000"/>
                </a:solidFill>
              </a:rPr>
              <a:t>,</a:t>
            </a:r>
            <a:r>
              <a:rPr lang="en-US" dirty="0" smtClean="0"/>
              <a:t> was first to speak.</a:t>
            </a:r>
          </a:p>
          <a:p>
            <a:endParaRPr lang="en-US" dirty="0" smtClean="0"/>
          </a:p>
          <a:p>
            <a:pPr>
              <a:buNone/>
            </a:pPr>
            <a:r>
              <a:rPr lang="en-US" dirty="0" smtClean="0"/>
              <a:t>The reader does </a:t>
            </a:r>
            <a:r>
              <a:rPr lang="en-US" i="1" dirty="0" smtClean="0"/>
              <a:t>not </a:t>
            </a:r>
            <a:r>
              <a:rPr lang="en-US" dirty="0" smtClean="0"/>
              <a:t>need the clause </a:t>
            </a:r>
            <a:r>
              <a:rPr lang="en-US" i="1" dirty="0" smtClean="0"/>
              <a:t>who was the president of the club</a:t>
            </a:r>
            <a:r>
              <a:rPr lang="en-US" dirty="0" smtClean="0"/>
              <a:t> to know the basic meaning of the sentence: who was first to speak. As a nonrestrictive (or nonessential) element, the clause is set off by commas.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825"/>
          </a:xfrm>
        </p:spPr>
        <p:txBody>
          <a:bodyPr/>
          <a:lstStyle/>
          <a:p>
            <a:r>
              <a:rPr lang="en-US" sz="2800" dirty="0" smtClean="0"/>
              <a:t>Error #5 – Missing comma with nonrestrictive element</a:t>
            </a:r>
            <a:endParaRPr lang="en-US" sz="2800" dirty="0"/>
          </a:p>
        </p:txBody>
      </p:sp>
      <p:sp>
        <p:nvSpPr>
          <p:cNvPr id="3" name="Content Placeholder 2"/>
          <p:cNvSpPr>
            <a:spLocks noGrp="1"/>
          </p:cNvSpPr>
          <p:nvPr>
            <p:ph sz="quarter" idx="1"/>
          </p:nvPr>
        </p:nvSpPr>
        <p:spPr/>
        <p:txBody>
          <a:bodyPr/>
          <a:lstStyle/>
          <a:p>
            <a:r>
              <a:rPr lang="en-US" dirty="0" smtClean="0"/>
              <a:t>Louis was forced to call a session of the Estates General, which had not met for 175 years.</a:t>
            </a:r>
          </a:p>
          <a:p>
            <a:pPr>
              <a:buNone/>
            </a:pPr>
            <a:endParaRPr lang="en-US" dirty="0" smtClean="0"/>
          </a:p>
          <a:p>
            <a:pPr>
              <a:buNone/>
            </a:pPr>
            <a:r>
              <a:rPr lang="en-US" dirty="0" smtClean="0"/>
              <a:t>The reader does not need the clause </a:t>
            </a:r>
            <a:r>
              <a:rPr lang="en-US" i="1" dirty="0" smtClean="0"/>
              <a:t>which had not met for 175 years</a:t>
            </a:r>
            <a:r>
              <a:rPr lang="en-US" dirty="0" smtClean="0"/>
              <a:t> to understand which assembly the sentence is talking about because the Estates General has already been named. The clause is not essential to the basic meaning of the sentence and should be set off by a comma.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825"/>
          </a:xfrm>
        </p:spPr>
        <p:txBody>
          <a:bodyPr/>
          <a:lstStyle/>
          <a:p>
            <a:r>
              <a:rPr lang="en-US" sz="2800" dirty="0" smtClean="0"/>
              <a:t>Error #5 – Missing comma with nonrestrictive element</a:t>
            </a:r>
            <a:endParaRPr lang="en-US" sz="2800" dirty="0"/>
          </a:p>
        </p:txBody>
      </p:sp>
      <p:sp>
        <p:nvSpPr>
          <p:cNvPr id="3" name="Content Placeholder 2"/>
          <p:cNvSpPr>
            <a:spLocks noGrp="1"/>
          </p:cNvSpPr>
          <p:nvPr>
            <p:ph sz="quarter" idx="1"/>
          </p:nvPr>
        </p:nvSpPr>
        <p:spPr/>
        <p:txBody>
          <a:bodyPr/>
          <a:lstStyle/>
          <a:p>
            <a:r>
              <a:rPr lang="en-US" dirty="0" smtClean="0"/>
              <a:t>Kristin’s first doll, Malibu Barbie, is still her favorite.</a:t>
            </a:r>
          </a:p>
          <a:p>
            <a:pPr>
              <a:buNone/>
            </a:pPr>
            <a:r>
              <a:rPr lang="en-US" dirty="0" smtClean="0"/>
              <a:t>The reader knows which doll is Kristin’s favorite – her </a:t>
            </a:r>
            <a:r>
              <a:rPr lang="en-US" i="1" dirty="0" smtClean="0"/>
              <a:t>first</a:t>
            </a:r>
            <a:r>
              <a:rPr lang="en-US" dirty="0" smtClean="0"/>
              <a:t> one; </a:t>
            </a:r>
            <a:r>
              <a:rPr lang="en-US" i="1" dirty="0" smtClean="0"/>
              <a:t>Malibu Barbie</a:t>
            </a:r>
            <a:r>
              <a:rPr lang="en-US" dirty="0" smtClean="0"/>
              <a:t> is thus not essential to the meaning of the sentence and must be set off by commas.</a:t>
            </a:r>
          </a:p>
          <a:p>
            <a:pPr>
              <a:buNone/>
            </a:pPr>
            <a:r>
              <a:rPr lang="en-US" dirty="0" smtClean="0"/>
              <a:t>You can remove a nonessential clause from a sentence and still have a sentence which makes sense. Check to make sure you’ve used commas to set off any part of a sentence that tells more about a word in the sentence but that your reader does not need in order to understand the word or sentence.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#6 – Wrong or missing verb ending</a:t>
            </a:r>
            <a:endParaRPr lang="en-US" dirty="0"/>
          </a:p>
        </p:txBody>
      </p:sp>
      <p:sp>
        <p:nvSpPr>
          <p:cNvPr id="3" name="Content Placeholder 2"/>
          <p:cNvSpPr>
            <a:spLocks noGrp="1"/>
          </p:cNvSpPr>
          <p:nvPr>
            <p:ph sz="quarter" idx="1"/>
          </p:nvPr>
        </p:nvSpPr>
        <p:spPr/>
        <p:txBody>
          <a:bodyPr/>
          <a:lstStyle/>
          <a:p>
            <a:pPr>
              <a:buNone/>
            </a:pPr>
            <a:r>
              <a:rPr lang="en-US" sz="2800" dirty="0" smtClean="0"/>
              <a:t>       </a:t>
            </a:r>
            <a:r>
              <a:rPr lang="en-US" sz="2800" dirty="0" smtClean="0">
                <a:solidFill>
                  <a:srgbClr val="FF0000"/>
                </a:solidFill>
              </a:rPr>
              <a:t> </a:t>
            </a:r>
            <a:r>
              <a:rPr lang="en-US" sz="2000" dirty="0" smtClean="0">
                <a:solidFill>
                  <a:srgbClr val="FF0000"/>
                </a:solidFill>
              </a:rPr>
              <a:t>uses</a:t>
            </a:r>
          </a:p>
          <a:p>
            <a:r>
              <a:rPr lang="en-US" dirty="0" smtClean="0"/>
              <a:t>Eliot use feline imagery throughout the poem.</a:t>
            </a:r>
          </a:p>
          <a:p>
            <a:pPr>
              <a:buNone/>
            </a:pPr>
            <a:r>
              <a:rPr lang="en-US" dirty="0" smtClean="0"/>
              <a:t>				</a:t>
            </a:r>
            <a:r>
              <a:rPr lang="en-US" sz="2000" dirty="0" smtClean="0">
                <a:solidFill>
                  <a:srgbClr val="FF0000"/>
                </a:solidFill>
              </a:rPr>
              <a:t>dropped</a:t>
            </a:r>
          </a:p>
          <a:p>
            <a:r>
              <a:rPr lang="en-US" dirty="0" smtClean="0"/>
              <a:t>The United States drop two atomic bombs on Japan in 1945.</a:t>
            </a:r>
            <a:endParaRPr lang="en-US" dirty="0"/>
          </a:p>
        </p:txBody>
      </p:sp>
      <p:cxnSp>
        <p:nvCxnSpPr>
          <p:cNvPr id="5" name="Straight Connector 4"/>
          <p:cNvCxnSpPr/>
          <p:nvPr/>
        </p:nvCxnSpPr>
        <p:spPr>
          <a:xfrm>
            <a:off x="1447800" y="2057400"/>
            <a:ext cx="640080" cy="457200"/>
          </a:xfrm>
          <a:prstGeom prst="line">
            <a:avLst/>
          </a:prstGeom>
        </p:spPr>
        <p:style>
          <a:lnRef idx="3">
            <a:schemeClr val="accent1"/>
          </a:lnRef>
          <a:fillRef idx="0">
            <a:schemeClr val="accent1"/>
          </a:fillRef>
          <a:effectRef idx="2">
            <a:schemeClr val="accent1"/>
          </a:effectRef>
          <a:fontRef idx="minor">
            <a:schemeClr val="tx1"/>
          </a:fontRef>
        </p:style>
      </p:cxnSp>
      <p:cxnSp>
        <p:nvCxnSpPr>
          <p:cNvPr id="6" name="Straight Connector 5"/>
          <p:cNvCxnSpPr/>
          <p:nvPr/>
        </p:nvCxnSpPr>
        <p:spPr>
          <a:xfrm>
            <a:off x="3429000" y="3124200"/>
            <a:ext cx="640080" cy="457200"/>
          </a:xfrm>
          <a:prstGeom prst="line">
            <a:avLst/>
          </a:prstGeom>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#7 – Wrong or missing preposition</a:t>
            </a:r>
            <a:endParaRPr lang="en-US" dirty="0"/>
          </a:p>
        </p:txBody>
      </p:sp>
      <p:sp>
        <p:nvSpPr>
          <p:cNvPr id="3" name="Content Placeholder 2"/>
          <p:cNvSpPr>
            <a:spLocks noGrp="1"/>
          </p:cNvSpPr>
          <p:nvPr>
            <p:ph sz="quarter" idx="1"/>
          </p:nvPr>
        </p:nvSpPr>
        <p:spPr/>
        <p:txBody>
          <a:bodyPr/>
          <a:lstStyle/>
          <a:p>
            <a:pPr>
              <a:buNone/>
            </a:pPr>
            <a:endParaRPr lang="en-US" dirty="0" smtClean="0"/>
          </a:p>
          <a:p>
            <a:r>
              <a:rPr lang="en-US" dirty="0" smtClean="0"/>
              <a:t>We met in Union Street at San Francisco.</a:t>
            </a:r>
          </a:p>
          <a:p>
            <a:pPr>
              <a:buNone/>
            </a:pPr>
            <a:endParaRPr lang="en-US" dirty="0" smtClean="0"/>
          </a:p>
          <a:p>
            <a:r>
              <a:rPr lang="en-US" dirty="0" smtClean="0"/>
              <a:t>Nixon compared the United States with a ‘pitiful, helpful giant.’</a:t>
            </a:r>
          </a:p>
          <a:p>
            <a:pPr>
              <a:buNone/>
            </a:pPr>
            <a:endParaRPr lang="en-US" dirty="0" smtClean="0"/>
          </a:p>
          <a:p>
            <a:r>
              <a:rPr lang="en-US" dirty="0" smtClean="0"/>
              <a:t>Who called the game yesterday?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#7 – Wrong or missing preposition</a:t>
            </a:r>
            <a:endParaRPr lang="en-US" dirty="0"/>
          </a:p>
        </p:txBody>
      </p:sp>
      <p:sp>
        <p:nvSpPr>
          <p:cNvPr id="3" name="Content Placeholder 2"/>
          <p:cNvSpPr>
            <a:spLocks noGrp="1"/>
          </p:cNvSpPr>
          <p:nvPr>
            <p:ph sz="quarter" idx="1"/>
          </p:nvPr>
        </p:nvSpPr>
        <p:spPr/>
        <p:txBody>
          <a:bodyPr/>
          <a:lstStyle/>
          <a:p>
            <a:r>
              <a:rPr lang="en-US" dirty="0" smtClean="0"/>
              <a:t>Check your draft by circling all the prepositions and making certain they are correct; specific prepositions express specific relationships.</a:t>
            </a:r>
          </a:p>
          <a:p>
            <a:r>
              <a:rPr lang="en-US" dirty="0" smtClean="0"/>
              <a:t>Because many prepositions are short and not stressed in speech, they are often left out accidentally in writing. Proofread carefully.</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#8 – Comma splice</a:t>
            </a:r>
            <a:endParaRPr lang="en-US" dirty="0"/>
          </a:p>
        </p:txBody>
      </p:sp>
      <p:sp>
        <p:nvSpPr>
          <p:cNvPr id="3" name="Content Placeholder 2"/>
          <p:cNvSpPr>
            <a:spLocks noGrp="1"/>
          </p:cNvSpPr>
          <p:nvPr>
            <p:ph sz="quarter" idx="1"/>
          </p:nvPr>
        </p:nvSpPr>
        <p:spPr/>
        <p:txBody>
          <a:bodyPr/>
          <a:lstStyle/>
          <a:p>
            <a:r>
              <a:rPr lang="en-US" dirty="0" smtClean="0"/>
              <a:t>Westward migration had passed Wyoming by, even the discovery of gold in nearby Montana failed to attract settlers.</a:t>
            </a:r>
          </a:p>
          <a:p>
            <a:pPr>
              <a:buNone/>
            </a:pPr>
            <a:endParaRPr lang="en-US" dirty="0" smtClean="0"/>
          </a:p>
          <a:p>
            <a:r>
              <a:rPr lang="en-US" dirty="0" smtClean="0"/>
              <a:t>I was strongly attracted to her, she had special qualities.</a:t>
            </a:r>
          </a:p>
          <a:p>
            <a:pPr>
              <a:buNone/>
            </a:pPr>
            <a:endParaRPr lang="en-US" dirty="0" smtClean="0"/>
          </a:p>
          <a:p>
            <a:r>
              <a:rPr lang="en-US" dirty="0" smtClean="0"/>
              <a:t>Kim drove to the Bay Area for the conference, John decided to fly.</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#19 – Fused sentences (run-ons)</a:t>
            </a:r>
            <a:endParaRPr lang="en-US" dirty="0"/>
          </a:p>
        </p:txBody>
      </p:sp>
      <p:sp>
        <p:nvSpPr>
          <p:cNvPr id="3" name="Content Placeholder 2"/>
          <p:cNvSpPr>
            <a:spLocks noGrp="1"/>
          </p:cNvSpPr>
          <p:nvPr>
            <p:ph sz="quarter" idx="1"/>
          </p:nvPr>
        </p:nvSpPr>
        <p:spPr/>
        <p:txBody>
          <a:bodyPr/>
          <a:lstStyle/>
          <a:p>
            <a:r>
              <a:rPr lang="en-US" dirty="0" smtClean="0"/>
              <a:t>The current was swift he could not swim to shore.</a:t>
            </a:r>
          </a:p>
          <a:p>
            <a:pPr>
              <a:buNone/>
            </a:pPr>
            <a:endParaRPr lang="en-US" dirty="0" smtClean="0"/>
          </a:p>
          <a:p>
            <a:r>
              <a:rPr lang="en-US" dirty="0" smtClean="0"/>
              <a:t>Klee’s paintings seem simple they are very sophisticated.</a:t>
            </a:r>
          </a:p>
          <a:p>
            <a:pPr>
              <a:buNone/>
            </a:pPr>
            <a:endParaRPr lang="en-US" dirty="0" smtClean="0"/>
          </a:p>
          <a:p>
            <a:r>
              <a:rPr lang="en-US" dirty="0" smtClean="0"/>
              <a:t>She valued the benefits of meditation she decided to try it once.</a:t>
            </a:r>
          </a:p>
          <a:p>
            <a:pPr>
              <a:buNone/>
            </a:pPr>
            <a:endParaRPr lang="en-US" dirty="0" smtClean="0"/>
          </a:p>
          <a:p>
            <a:r>
              <a:rPr lang="en-US" dirty="0" smtClean="0"/>
              <a:t>I like the movie very much it made me laugh throughout.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01625" y="228600"/>
            <a:ext cx="8534400" cy="914400"/>
          </a:xfrm>
        </p:spPr>
        <p:txBody>
          <a:bodyPr/>
          <a:lstStyle/>
          <a:p>
            <a:r>
              <a:rPr lang="en-US" sz="3200" smtClean="0">
                <a:solidFill>
                  <a:srgbClr val="7B9899"/>
                </a:solidFill>
              </a:rPr>
              <a:t>Error #1 – Missing Comma After Introductory Element</a:t>
            </a:r>
          </a:p>
        </p:txBody>
      </p:sp>
      <p:sp>
        <p:nvSpPr>
          <p:cNvPr id="14339" name="Content Placeholder 2"/>
          <p:cNvSpPr>
            <a:spLocks noGrp="1"/>
          </p:cNvSpPr>
          <p:nvPr>
            <p:ph sz="quarter" idx="1"/>
          </p:nvPr>
        </p:nvSpPr>
        <p:spPr>
          <a:xfrm>
            <a:off x="301625" y="1527175"/>
            <a:ext cx="8504238" cy="4572000"/>
          </a:xfrm>
        </p:spPr>
        <p:txBody>
          <a:bodyPr/>
          <a:lstStyle/>
          <a:p>
            <a:r>
              <a:rPr lang="en-US" smtClean="0"/>
              <a:t>To tell the truth</a:t>
            </a:r>
            <a:r>
              <a:rPr lang="en-US" smtClean="0">
                <a:solidFill>
                  <a:srgbClr val="FF0000"/>
                </a:solidFill>
              </a:rPr>
              <a:t>,</a:t>
            </a:r>
            <a:r>
              <a:rPr lang="en-US" smtClean="0"/>
              <a:t> I have never liked the Mets.</a:t>
            </a:r>
          </a:p>
          <a:p>
            <a:pPr>
              <a:buFont typeface="Wingdings 2" pitchFamily="18" charset="2"/>
              <a:buNone/>
            </a:pPr>
            <a:endParaRPr lang="en-US" smtClean="0"/>
          </a:p>
          <a:p>
            <a:r>
              <a:rPr lang="en-US" smtClean="0"/>
              <a:t>Determined to get the job done</a:t>
            </a:r>
            <a:r>
              <a:rPr lang="en-US" smtClean="0">
                <a:solidFill>
                  <a:srgbClr val="FF0000"/>
                </a:solidFill>
              </a:rPr>
              <a:t>,</a:t>
            </a:r>
            <a:r>
              <a:rPr lang="en-US" smtClean="0"/>
              <a:t> we worked all weekend.</a:t>
            </a:r>
          </a:p>
          <a:p>
            <a:pPr>
              <a:buFont typeface="Wingdings 2" pitchFamily="18" charset="2"/>
              <a:buNone/>
            </a:pPr>
            <a:endParaRPr lang="en-US" smtClean="0"/>
          </a:p>
          <a:p>
            <a:r>
              <a:rPr lang="en-US" smtClean="0"/>
              <a:t>Because of its isolation in a rural area surrounded by mountains</a:t>
            </a:r>
            <a:r>
              <a:rPr lang="en-US" smtClean="0">
                <a:solidFill>
                  <a:srgbClr val="FF0000"/>
                </a:solidFill>
              </a:rPr>
              <a:t>,</a:t>
            </a:r>
            <a:r>
              <a:rPr lang="en-US" smtClean="0"/>
              <a:t> Crawford Notch doesn’t get many visitors.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 splices and Fused sentences</a:t>
            </a:r>
            <a:endParaRPr lang="en-US" dirty="0"/>
          </a:p>
        </p:txBody>
      </p:sp>
      <p:sp>
        <p:nvSpPr>
          <p:cNvPr id="3" name="Content Placeholder 2"/>
          <p:cNvSpPr>
            <a:spLocks noGrp="1"/>
          </p:cNvSpPr>
          <p:nvPr>
            <p:ph sz="quarter" idx="1"/>
          </p:nvPr>
        </p:nvSpPr>
        <p:spPr/>
        <p:txBody>
          <a:bodyPr/>
          <a:lstStyle/>
          <a:p>
            <a:r>
              <a:rPr lang="en-US" dirty="0" smtClean="0"/>
              <a:t>Check all the commas used in your draft for </a:t>
            </a:r>
            <a:r>
              <a:rPr lang="en-US" b="1" dirty="0" smtClean="0"/>
              <a:t>comma splices</a:t>
            </a:r>
            <a:r>
              <a:rPr lang="en-US" dirty="0" smtClean="0"/>
              <a:t>, which occur only when a comma separates clauses that could each stand alone as a sentence.</a:t>
            </a:r>
          </a:p>
          <a:p>
            <a:pPr>
              <a:buNone/>
            </a:pPr>
            <a:r>
              <a:rPr lang="en-US" dirty="0" smtClean="0"/>
              <a:t> </a:t>
            </a:r>
          </a:p>
          <a:p>
            <a:r>
              <a:rPr lang="en-US" dirty="0" smtClean="0"/>
              <a:t>Check all the sentences in your draft to make sure they are not fused sentences, also known as run-ons. </a:t>
            </a:r>
            <a:r>
              <a:rPr lang="en-US" b="1" dirty="0" smtClean="0"/>
              <a:t>Fused sentences </a:t>
            </a:r>
            <a:r>
              <a:rPr lang="en-US" dirty="0" smtClean="0"/>
              <a:t>are created when independent clauses are joined with no punctuation or words to connect them. </a:t>
            </a:r>
          </a:p>
          <a:p>
            <a:endParaRPr lang="en-US" dirty="0" smtClean="0"/>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 splices and Fused sentences</a:t>
            </a:r>
            <a:endParaRPr lang="en-US" dirty="0"/>
          </a:p>
        </p:txBody>
      </p:sp>
      <p:sp>
        <p:nvSpPr>
          <p:cNvPr id="3" name="Content Placeholder 2"/>
          <p:cNvSpPr>
            <a:spLocks noGrp="1"/>
          </p:cNvSpPr>
          <p:nvPr>
            <p:ph sz="quarter" idx="1"/>
          </p:nvPr>
        </p:nvSpPr>
        <p:spPr/>
        <p:txBody>
          <a:bodyPr/>
          <a:lstStyle/>
          <a:p>
            <a:r>
              <a:rPr lang="en-US" dirty="0" smtClean="0"/>
              <a:t>To correct a comma splice or fused sentence, you can:</a:t>
            </a:r>
          </a:p>
          <a:p>
            <a:pPr lvl="1"/>
            <a:r>
              <a:rPr lang="en-US" dirty="0" smtClean="0"/>
              <a:t>Insert a semicolon or period</a:t>
            </a:r>
          </a:p>
          <a:p>
            <a:pPr lvl="1"/>
            <a:r>
              <a:rPr lang="en-US" dirty="0" smtClean="0"/>
              <a:t>Add a coordinating conjunction (</a:t>
            </a:r>
            <a:r>
              <a:rPr lang="en-US" dirty="0" err="1" smtClean="0"/>
              <a:t>fanboys</a:t>
            </a:r>
            <a:r>
              <a:rPr lang="en-US" dirty="0" smtClean="0"/>
              <a:t>: for, and, nor, but, or, yet, so)</a:t>
            </a:r>
          </a:p>
          <a:p>
            <a:pPr lvl="1"/>
            <a:r>
              <a:rPr lang="en-US" dirty="0" smtClean="0"/>
              <a:t>Add a subordinating conjunction (although, while). This can be tricky!</a:t>
            </a:r>
          </a:p>
          <a:p>
            <a:pPr>
              <a:buNone/>
            </a:pPr>
            <a:r>
              <a:rPr lang="en-US" sz="1600" b="1" cap="small" dirty="0" smtClean="0"/>
              <a:t>				main clause</a:t>
            </a:r>
            <a:r>
              <a:rPr lang="en-US" sz="1600" dirty="0" smtClean="0"/>
              <a:t> + Ø + </a:t>
            </a:r>
            <a:r>
              <a:rPr lang="en-US" sz="1600" b="1" cap="small" dirty="0" smtClean="0"/>
              <a:t>subordinate clause</a:t>
            </a:r>
            <a:r>
              <a:rPr lang="en-US" sz="1600" dirty="0" smtClean="0"/>
              <a:t>.</a:t>
            </a:r>
          </a:p>
          <a:p>
            <a:pPr>
              <a:buNone/>
            </a:pPr>
            <a:r>
              <a:rPr lang="en-US" sz="1600" b="1" cap="small" dirty="0" smtClean="0"/>
              <a:t>				subordinate clause</a:t>
            </a:r>
            <a:r>
              <a:rPr lang="en-US" sz="1600" dirty="0" smtClean="0"/>
              <a:t> + </a:t>
            </a:r>
            <a:r>
              <a:rPr lang="en-US" sz="1600" b="1" dirty="0" smtClean="0"/>
              <a:t>,</a:t>
            </a:r>
            <a:r>
              <a:rPr lang="en-US" sz="1600" dirty="0" smtClean="0"/>
              <a:t> + </a:t>
            </a:r>
            <a:r>
              <a:rPr lang="en-US" sz="1600" b="1" cap="small" dirty="0" smtClean="0"/>
              <a:t>main clause</a:t>
            </a:r>
            <a:r>
              <a:rPr lang="en-US" sz="1600" dirty="0" smtClean="0"/>
              <a:t>.</a:t>
            </a:r>
            <a:endParaRPr lang="en-US" dirty="0" smtClean="0"/>
          </a:p>
          <a:p>
            <a:pPr lvl="1"/>
            <a:r>
              <a:rPr lang="en-US" dirty="0" smtClean="0"/>
              <a:t>Restructure the sentence</a:t>
            </a:r>
          </a:p>
          <a:p>
            <a:r>
              <a:rPr lang="en-US" dirty="0" smtClean="0"/>
              <a:t>Good writers use a variety of patterns!</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 splices and Fused sentences</a:t>
            </a:r>
            <a:endParaRPr lang="en-US" dirty="0"/>
          </a:p>
        </p:txBody>
      </p:sp>
      <p:sp>
        <p:nvSpPr>
          <p:cNvPr id="3" name="Content Placeholder 2"/>
          <p:cNvSpPr>
            <a:spLocks noGrp="1"/>
          </p:cNvSpPr>
          <p:nvPr>
            <p:ph sz="quarter" idx="1"/>
          </p:nvPr>
        </p:nvSpPr>
        <p:spPr/>
        <p:txBody>
          <a:bodyPr numCol="3"/>
          <a:lstStyle/>
          <a:p>
            <a:r>
              <a:rPr lang="en-US" sz="2400" b="1" dirty="0" smtClean="0"/>
              <a:t>Subordinating conjunctions</a:t>
            </a:r>
            <a:r>
              <a:rPr lang="en-US" dirty="0" smtClean="0"/>
              <a:t>:</a:t>
            </a:r>
          </a:p>
          <a:p>
            <a:pPr>
              <a:buNone/>
            </a:pPr>
            <a:r>
              <a:rPr lang="en-US" sz="2400" dirty="0" smtClean="0"/>
              <a:t>    after</a:t>
            </a:r>
            <a:br>
              <a:rPr lang="en-US" sz="2400" dirty="0" smtClean="0"/>
            </a:br>
            <a:r>
              <a:rPr lang="en-US" sz="2400" dirty="0" smtClean="0"/>
              <a:t>although</a:t>
            </a:r>
            <a:br>
              <a:rPr lang="en-US" sz="2400" dirty="0" smtClean="0"/>
            </a:br>
            <a:r>
              <a:rPr lang="en-US" sz="2400" dirty="0" smtClean="0"/>
              <a:t>as</a:t>
            </a:r>
            <a:br>
              <a:rPr lang="en-US" sz="2400" dirty="0" smtClean="0"/>
            </a:br>
            <a:r>
              <a:rPr lang="en-US" sz="2400" dirty="0" smtClean="0"/>
              <a:t>because</a:t>
            </a:r>
            <a:br>
              <a:rPr lang="en-US" sz="2400" dirty="0" smtClean="0"/>
            </a:br>
            <a:r>
              <a:rPr lang="en-US" sz="2400" dirty="0" smtClean="0"/>
              <a:t>before</a:t>
            </a:r>
            <a:br>
              <a:rPr lang="en-US" sz="2400" dirty="0" smtClean="0"/>
            </a:br>
            <a:r>
              <a:rPr lang="en-US" sz="2400" dirty="0" smtClean="0"/>
              <a:t>even if</a:t>
            </a:r>
            <a:br>
              <a:rPr lang="en-US" sz="2400" dirty="0" smtClean="0"/>
            </a:br>
            <a:r>
              <a:rPr lang="en-US" sz="2400" dirty="0" smtClean="0"/>
              <a:t>even though</a:t>
            </a:r>
            <a:br>
              <a:rPr lang="en-US" sz="2400" dirty="0" smtClean="0"/>
            </a:br>
            <a:r>
              <a:rPr lang="en-US" sz="2400" dirty="0" smtClean="0"/>
              <a:t>if</a:t>
            </a:r>
            <a:br>
              <a:rPr lang="en-US" sz="2400" dirty="0" smtClean="0"/>
            </a:br>
            <a:r>
              <a:rPr lang="en-US" sz="2400" dirty="0" smtClean="0"/>
              <a:t>in order that</a:t>
            </a:r>
            <a:br>
              <a:rPr lang="en-US" sz="2400" dirty="0" smtClean="0"/>
            </a:br>
            <a:endParaRPr lang="en-US" sz="2400" dirty="0" smtClean="0"/>
          </a:p>
          <a:p>
            <a:pPr>
              <a:buNone/>
            </a:pPr>
            <a:endParaRPr lang="en-US" sz="2400" dirty="0" smtClean="0"/>
          </a:p>
          <a:p>
            <a:pPr>
              <a:buNone/>
            </a:pPr>
            <a:r>
              <a:rPr lang="en-US" sz="2400" dirty="0" smtClean="0"/>
              <a:t>    once</a:t>
            </a:r>
            <a:br>
              <a:rPr lang="en-US" sz="2400" dirty="0" smtClean="0"/>
            </a:br>
            <a:r>
              <a:rPr lang="en-US" sz="2400" dirty="0" smtClean="0"/>
              <a:t>provided that</a:t>
            </a:r>
            <a:br>
              <a:rPr lang="en-US" sz="2400" dirty="0" smtClean="0"/>
            </a:br>
            <a:r>
              <a:rPr lang="en-US" sz="2400" dirty="0" smtClean="0"/>
              <a:t>rather than</a:t>
            </a:r>
            <a:br>
              <a:rPr lang="en-US" sz="2400" dirty="0" smtClean="0"/>
            </a:br>
            <a:r>
              <a:rPr lang="en-US" sz="2400" dirty="0" smtClean="0"/>
              <a:t>since</a:t>
            </a:r>
            <a:br>
              <a:rPr lang="en-US" sz="2400" dirty="0" smtClean="0"/>
            </a:br>
            <a:r>
              <a:rPr lang="en-US" sz="2400" dirty="0" smtClean="0"/>
              <a:t>so that</a:t>
            </a:r>
            <a:br>
              <a:rPr lang="en-US" sz="2400" dirty="0" smtClean="0"/>
            </a:br>
            <a:r>
              <a:rPr lang="en-US" sz="2400" dirty="0" smtClean="0"/>
              <a:t>than</a:t>
            </a:r>
            <a:br>
              <a:rPr lang="en-US" sz="2400" dirty="0" smtClean="0"/>
            </a:br>
            <a:r>
              <a:rPr lang="en-US" sz="2400" dirty="0" smtClean="0"/>
              <a:t>that</a:t>
            </a:r>
            <a:br>
              <a:rPr lang="en-US" sz="2400" dirty="0" smtClean="0"/>
            </a:br>
            <a:r>
              <a:rPr lang="en-US" sz="2400" dirty="0" smtClean="0"/>
              <a:t>though</a:t>
            </a:r>
            <a:br>
              <a:rPr lang="en-US" sz="2400" dirty="0" smtClean="0"/>
            </a:br>
            <a:r>
              <a:rPr lang="en-US" sz="2400" dirty="0" smtClean="0"/>
              <a:t>unless</a:t>
            </a:r>
            <a:br>
              <a:rPr lang="en-US" sz="2400" dirty="0" smtClean="0"/>
            </a:br>
            <a:endParaRPr lang="en-US" sz="2400" dirty="0" smtClean="0"/>
          </a:p>
          <a:p>
            <a:pPr>
              <a:buNone/>
            </a:pPr>
            <a:endParaRPr lang="en-US" sz="2400" dirty="0" smtClean="0"/>
          </a:p>
          <a:p>
            <a:pPr>
              <a:buNone/>
            </a:pPr>
            <a:r>
              <a:rPr lang="en-US" sz="2400" dirty="0" smtClean="0"/>
              <a:t>    until</a:t>
            </a:r>
            <a:br>
              <a:rPr lang="en-US" sz="2400" dirty="0" smtClean="0"/>
            </a:br>
            <a:r>
              <a:rPr lang="en-US" sz="2400" dirty="0" smtClean="0"/>
              <a:t>when</a:t>
            </a:r>
            <a:br>
              <a:rPr lang="en-US" sz="2400" dirty="0" smtClean="0"/>
            </a:br>
            <a:r>
              <a:rPr lang="en-US" sz="2400" dirty="0" smtClean="0"/>
              <a:t>whenever</a:t>
            </a:r>
            <a:br>
              <a:rPr lang="en-US" sz="2400" dirty="0" smtClean="0"/>
            </a:br>
            <a:r>
              <a:rPr lang="en-US" sz="2400" dirty="0" smtClean="0"/>
              <a:t>where</a:t>
            </a:r>
            <a:br>
              <a:rPr lang="en-US" sz="2400" dirty="0" smtClean="0"/>
            </a:br>
            <a:r>
              <a:rPr lang="en-US" sz="2400" dirty="0" smtClean="0"/>
              <a:t>whereas</a:t>
            </a:r>
            <a:br>
              <a:rPr lang="en-US" sz="2400" dirty="0" smtClean="0"/>
            </a:br>
            <a:r>
              <a:rPr lang="en-US" sz="2400" dirty="0" smtClean="0"/>
              <a:t>wherever</a:t>
            </a:r>
            <a:br>
              <a:rPr lang="en-US" sz="2400" dirty="0" smtClean="0"/>
            </a:br>
            <a:r>
              <a:rPr lang="en-US" sz="2400" dirty="0" smtClean="0"/>
              <a:t>whether</a:t>
            </a:r>
            <a:br>
              <a:rPr lang="en-US" sz="2400" dirty="0" smtClean="0"/>
            </a:br>
            <a:r>
              <a:rPr lang="en-US" sz="2400" dirty="0" smtClean="0"/>
              <a:t>while</a:t>
            </a:r>
            <a:br>
              <a:rPr lang="en-US" sz="2400" dirty="0" smtClean="0"/>
            </a:br>
            <a:r>
              <a:rPr lang="en-US" sz="2400" dirty="0" smtClean="0"/>
              <a:t>why</a:t>
            </a:r>
            <a:endParaRPr lang="en-US" sz="2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825"/>
          </a:xfrm>
        </p:spPr>
        <p:txBody>
          <a:bodyPr/>
          <a:lstStyle/>
          <a:p>
            <a:r>
              <a:rPr lang="en-US" sz="3200" dirty="0" smtClean="0"/>
              <a:t>Error #9 – Missing or misplaced possessive apostrophe</a:t>
            </a:r>
            <a:endParaRPr lang="en-US" sz="3200" dirty="0"/>
          </a:p>
        </p:txBody>
      </p:sp>
      <p:sp>
        <p:nvSpPr>
          <p:cNvPr id="3" name="Content Placeholder 2"/>
          <p:cNvSpPr>
            <a:spLocks noGrp="1"/>
          </p:cNvSpPr>
          <p:nvPr>
            <p:ph sz="quarter" idx="1"/>
          </p:nvPr>
        </p:nvSpPr>
        <p:spPr/>
        <p:txBody>
          <a:bodyPr/>
          <a:lstStyle/>
          <a:p>
            <a:r>
              <a:rPr lang="en-US" dirty="0" smtClean="0"/>
              <a:t>Overambitious parents can be very harmful to a </a:t>
            </a:r>
            <a:r>
              <a:rPr lang="en-US" dirty="0" err="1" smtClean="0"/>
              <a:t>childs</a:t>
            </a:r>
            <a:r>
              <a:rPr lang="en-US" dirty="0" smtClean="0"/>
              <a:t> well-being.</a:t>
            </a:r>
          </a:p>
          <a:p>
            <a:pPr>
              <a:buNone/>
            </a:pPr>
            <a:endParaRPr lang="en-US" dirty="0" smtClean="0"/>
          </a:p>
          <a:p>
            <a:r>
              <a:rPr lang="en-US" dirty="0" smtClean="0"/>
              <a:t>Ron Guidry was once one of the Yankee’s most electrifying pitchers.</a:t>
            </a:r>
          </a:p>
          <a:p>
            <a:pPr>
              <a:buNone/>
            </a:pPr>
            <a:endParaRPr lang="en-US" dirty="0" smtClean="0"/>
          </a:p>
          <a:p>
            <a:r>
              <a:rPr lang="en-US" dirty="0" smtClean="0"/>
              <a:t>Garnet Hill is pleased to announce it’s spring white sale.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825"/>
          </a:xfrm>
        </p:spPr>
        <p:txBody>
          <a:bodyPr/>
          <a:lstStyle/>
          <a:p>
            <a:r>
              <a:rPr lang="en-US" sz="3200" dirty="0" smtClean="0"/>
              <a:t>Error #9 – Missing or misplaced possessive apostrophe</a:t>
            </a:r>
            <a:endParaRPr lang="en-US" sz="3200" dirty="0"/>
          </a:p>
        </p:txBody>
      </p:sp>
      <p:sp>
        <p:nvSpPr>
          <p:cNvPr id="3" name="Content Placeholder 2"/>
          <p:cNvSpPr>
            <a:spLocks noGrp="1"/>
          </p:cNvSpPr>
          <p:nvPr>
            <p:ph sz="quarter" idx="1"/>
          </p:nvPr>
        </p:nvSpPr>
        <p:spPr/>
        <p:txBody>
          <a:bodyPr/>
          <a:lstStyle/>
          <a:p>
            <a:pPr>
              <a:buNone/>
            </a:pPr>
            <a:r>
              <a:rPr lang="en-US" sz="3200" i="1" dirty="0" smtClean="0"/>
              <a:t>Check your nouns ending in –s to see if any of them are possessives. To make a noun possessive, you must add either an apostrophe and an –s (Ed’s book) or an apostrophe alone (the boys’ gym). Possessive personal pronouns do NOT take apostrophes: hers, his, its, ours, yours.</a:t>
            </a:r>
          </a:p>
          <a:p>
            <a:pPr>
              <a:buNone/>
            </a:pP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#10 – Unnecessary shift in tense</a:t>
            </a:r>
            <a:endParaRPr lang="en-US" dirty="0"/>
          </a:p>
        </p:txBody>
      </p:sp>
      <p:sp>
        <p:nvSpPr>
          <p:cNvPr id="3" name="Content Placeholder 2"/>
          <p:cNvSpPr>
            <a:spLocks noGrp="1"/>
          </p:cNvSpPr>
          <p:nvPr>
            <p:ph sz="quarter" idx="1"/>
          </p:nvPr>
        </p:nvSpPr>
        <p:spPr/>
        <p:txBody>
          <a:bodyPr/>
          <a:lstStyle/>
          <a:p>
            <a:r>
              <a:rPr lang="en-US" dirty="0" smtClean="0"/>
              <a:t>Joy laughs until she cries at that episode of </a:t>
            </a:r>
            <a:r>
              <a:rPr lang="en-US" i="1" dirty="0" smtClean="0"/>
              <a:t>Seinfeld</a:t>
            </a:r>
            <a:r>
              <a:rPr lang="en-US" dirty="0" smtClean="0"/>
              <a:t>.\</a:t>
            </a:r>
          </a:p>
          <a:p>
            <a:pPr>
              <a:buNone/>
            </a:pPr>
            <a:endParaRPr lang="en-US" dirty="0" smtClean="0"/>
          </a:p>
          <a:p>
            <a:r>
              <a:rPr lang="en-US" dirty="0" smtClean="0"/>
              <a:t>Lucy was watching the great blue heron take off. Then she slips and falls into the swamp.</a:t>
            </a:r>
          </a:p>
          <a:p>
            <a:pPr>
              <a:buNone/>
            </a:pPr>
            <a:endParaRPr lang="en-US" dirty="0" smtClean="0"/>
          </a:p>
          <a:p>
            <a:r>
              <a:rPr lang="en-US" dirty="0" smtClean="0"/>
              <a:t>Kathy is in charge of finance; she will always keep her office locked.</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#10 – Unnecessary shift in tense</a:t>
            </a:r>
            <a:endParaRPr lang="en-US" dirty="0"/>
          </a:p>
        </p:txBody>
      </p:sp>
      <p:sp>
        <p:nvSpPr>
          <p:cNvPr id="3" name="Content Placeholder 2"/>
          <p:cNvSpPr>
            <a:spLocks noGrp="1"/>
          </p:cNvSpPr>
          <p:nvPr>
            <p:ph sz="quarter" idx="1"/>
          </p:nvPr>
        </p:nvSpPr>
        <p:spPr/>
        <p:txBody>
          <a:bodyPr/>
          <a:lstStyle/>
          <a:p>
            <a:pPr>
              <a:buNone/>
            </a:pPr>
            <a:r>
              <a:rPr lang="en-US" i="1" dirty="0" smtClean="0"/>
              <a:t>Check to make sure verb tenses in your sentences work together appropriately. When you shift from one tense to another for no clear reason, you confuse your readers.</a:t>
            </a:r>
            <a:endParaRPr lang="en-US" i="1"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Error #11 – Unnecessary shift in pronoun</a:t>
            </a:r>
            <a:endParaRPr lang="en-US" dirty="0"/>
          </a:p>
        </p:txBody>
      </p:sp>
      <p:sp>
        <p:nvSpPr>
          <p:cNvPr id="3" name="Content Placeholder 2"/>
          <p:cNvSpPr>
            <a:spLocks noGrp="1"/>
          </p:cNvSpPr>
          <p:nvPr>
            <p:ph sz="quarter" idx="1"/>
          </p:nvPr>
        </p:nvSpPr>
        <p:spPr/>
        <p:txBody>
          <a:bodyPr/>
          <a:lstStyle/>
          <a:p>
            <a:r>
              <a:rPr lang="en-US" dirty="0" smtClean="0"/>
              <a:t>When one first sees a painting by Georgia O’Keeffe, you are impressed by a sense of power and stillness.</a:t>
            </a:r>
          </a:p>
          <a:p>
            <a:pPr>
              <a:buNone/>
            </a:pPr>
            <a:endParaRPr lang="en-US" dirty="0" smtClean="0"/>
          </a:p>
          <a:p>
            <a:r>
              <a:rPr lang="en-US" dirty="0" smtClean="0"/>
              <a:t>If we had known about the ozone layer, you could have banned aerosol sprays long ago.</a:t>
            </a:r>
          </a:p>
          <a:p>
            <a:pPr>
              <a:buNone/>
            </a:pPr>
            <a:endParaRPr lang="en-US" dirty="0" smtClean="0"/>
          </a:p>
          <a:p>
            <a:r>
              <a:rPr lang="en-US" dirty="0" smtClean="0"/>
              <a:t>The student needs to pack their bag with all the necessary supplies for the trip.</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#11 – Unnecessary shift in pronoun</a:t>
            </a:r>
            <a:endParaRPr lang="en-US" dirty="0"/>
          </a:p>
        </p:txBody>
      </p:sp>
      <p:sp>
        <p:nvSpPr>
          <p:cNvPr id="3" name="Content Placeholder 2"/>
          <p:cNvSpPr>
            <a:spLocks noGrp="1"/>
          </p:cNvSpPr>
          <p:nvPr>
            <p:ph sz="quarter" idx="1"/>
          </p:nvPr>
        </p:nvSpPr>
        <p:spPr/>
        <p:txBody>
          <a:bodyPr/>
          <a:lstStyle/>
          <a:p>
            <a:pPr>
              <a:buNone/>
            </a:pPr>
            <a:r>
              <a:rPr lang="en-US" i="1" dirty="0" smtClean="0"/>
              <a:t>Check pronouns in your drafts for unnecessary shifts… the most common pronoun shift is from one to you or I or from singular </a:t>
            </a:r>
            <a:r>
              <a:rPr lang="en-US" i="1" smtClean="0"/>
              <a:t>to their.</a:t>
            </a:r>
            <a:endParaRPr lang="en-US" i="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#12 – Sentence Fragment</a:t>
            </a:r>
            <a:endParaRPr lang="en-US" dirty="0"/>
          </a:p>
        </p:txBody>
      </p:sp>
      <p:sp>
        <p:nvSpPr>
          <p:cNvPr id="3" name="Content Placeholder 2"/>
          <p:cNvSpPr>
            <a:spLocks noGrp="1"/>
          </p:cNvSpPr>
          <p:nvPr>
            <p:ph sz="quarter" idx="1"/>
          </p:nvPr>
        </p:nvSpPr>
        <p:spPr/>
        <p:txBody>
          <a:bodyPr/>
          <a:lstStyle/>
          <a:p>
            <a:pPr>
              <a:buNone/>
            </a:pPr>
            <a:r>
              <a:rPr lang="en-US" dirty="0" smtClean="0"/>
              <a:t>No Subject:</a:t>
            </a:r>
          </a:p>
          <a:p>
            <a:pPr>
              <a:buNone/>
            </a:pPr>
            <a:r>
              <a:rPr lang="en-US" dirty="0" smtClean="0"/>
              <a:t>	Marie Antoinette spent huge sums of money on herself and her favorites. Helped bring on the French Revolution.</a:t>
            </a:r>
          </a:p>
          <a:p>
            <a:pPr>
              <a:buNone/>
            </a:pPr>
            <a:endParaRPr lang="en-US" dirty="0" smtClean="0"/>
          </a:p>
          <a:p>
            <a:pPr>
              <a:buNone/>
            </a:pPr>
            <a:r>
              <a:rPr lang="en-US" dirty="0" smtClean="0"/>
              <a:t>No Complete Verb:</a:t>
            </a:r>
          </a:p>
          <a:p>
            <a:pPr>
              <a:buNone/>
            </a:pPr>
            <a:r>
              <a:rPr lang="en-US" dirty="0" smtClean="0"/>
              <a:t>	The old aluminum boat sitting on its trailer.</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0"/>
            <a:ext cx="8534400" cy="1216025"/>
          </a:xfrm>
        </p:spPr>
        <p:txBody>
          <a:bodyPr/>
          <a:lstStyle/>
          <a:p>
            <a:r>
              <a:rPr lang="en-US" smtClean="0">
                <a:solidFill>
                  <a:srgbClr val="7B9899"/>
                </a:solidFill>
              </a:rPr>
              <a:t>Error #1 – Missing Comma After Introductory Element</a:t>
            </a:r>
          </a:p>
        </p:txBody>
      </p:sp>
      <p:sp>
        <p:nvSpPr>
          <p:cNvPr id="15363" name="Content Placeholder 2"/>
          <p:cNvSpPr>
            <a:spLocks noGrp="1"/>
          </p:cNvSpPr>
          <p:nvPr>
            <p:ph sz="quarter" idx="1"/>
          </p:nvPr>
        </p:nvSpPr>
        <p:spPr>
          <a:xfrm>
            <a:off x="301625" y="1676400"/>
            <a:ext cx="8504238" cy="4422775"/>
          </a:xfrm>
        </p:spPr>
        <p:txBody>
          <a:bodyPr/>
          <a:lstStyle/>
          <a:p>
            <a:r>
              <a:rPr lang="en-US" smtClean="0"/>
              <a:t>Check your sentences to see which ones open with an introductory word, phrase, or clause. Readers usually need a small pause between the introductory element and the main part of the sentence, a pause most often signaled by a comma. Try to get into the habit of using a comma after every introductory element, be it a word, a phrase, or a clause. When the introductory element is very short, you don't always need a comma after it. But you're never wrong if you do use a comma.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#12 – Sentence Fragment</a:t>
            </a:r>
            <a:endParaRPr lang="en-US" dirty="0"/>
          </a:p>
        </p:txBody>
      </p:sp>
      <p:sp>
        <p:nvSpPr>
          <p:cNvPr id="3" name="Content Placeholder 2"/>
          <p:cNvSpPr>
            <a:spLocks noGrp="1"/>
          </p:cNvSpPr>
          <p:nvPr>
            <p:ph sz="quarter" idx="1"/>
          </p:nvPr>
        </p:nvSpPr>
        <p:spPr/>
        <p:txBody>
          <a:bodyPr/>
          <a:lstStyle/>
          <a:p>
            <a:pPr>
              <a:buNone/>
            </a:pPr>
            <a:r>
              <a:rPr lang="en-US" dirty="0" smtClean="0"/>
              <a:t>Beginning with Subordinating Word:</a:t>
            </a:r>
          </a:p>
          <a:p>
            <a:pPr>
              <a:buNone/>
            </a:pPr>
            <a:r>
              <a:rPr lang="en-US" dirty="0" smtClean="0"/>
              <a:t>	We returned to the drugstore. Where we waited for our parents.</a:t>
            </a:r>
          </a:p>
          <a:p>
            <a:pPr>
              <a:buNone/>
            </a:pPr>
            <a:endParaRPr lang="en-US" dirty="0" smtClean="0"/>
          </a:p>
          <a:p>
            <a:pPr>
              <a:buNone/>
            </a:pPr>
            <a:r>
              <a:rPr lang="en-US" dirty="0" smtClean="0"/>
              <a:t>When read out of normal order, fragments stand out clearly. Read your draft backwards, sentence by sentence, to identify fragments.</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#13 – Wrong tense or verb form</a:t>
            </a:r>
            <a:endParaRPr lang="en-US" dirty="0"/>
          </a:p>
        </p:txBody>
      </p:sp>
      <p:sp>
        <p:nvSpPr>
          <p:cNvPr id="3" name="Content Placeholder 2"/>
          <p:cNvSpPr>
            <a:spLocks noGrp="1"/>
          </p:cNvSpPr>
          <p:nvPr>
            <p:ph sz="quarter" idx="1"/>
          </p:nvPr>
        </p:nvSpPr>
        <p:spPr/>
        <p:txBody>
          <a:bodyPr/>
          <a:lstStyle/>
          <a:p>
            <a:r>
              <a:rPr lang="en-US" dirty="0" smtClean="0"/>
              <a:t>By the time Ian arrived, Bill died.</a:t>
            </a:r>
          </a:p>
          <a:p>
            <a:endParaRPr lang="en-US" dirty="0" smtClean="0"/>
          </a:p>
          <a:p>
            <a:r>
              <a:rPr lang="en-US" dirty="0" smtClean="0"/>
              <a:t>The Greeks </a:t>
            </a:r>
            <a:r>
              <a:rPr lang="en-US" dirty="0" err="1" smtClean="0"/>
              <a:t>builded</a:t>
            </a:r>
            <a:r>
              <a:rPr lang="en-US" dirty="0" smtClean="0"/>
              <a:t> a wooden horse that the Trojans </a:t>
            </a:r>
            <a:r>
              <a:rPr lang="en-US" dirty="0" err="1" smtClean="0"/>
              <a:t>taked</a:t>
            </a:r>
            <a:r>
              <a:rPr lang="en-US" dirty="0" smtClean="0"/>
              <a:t> in to the city.</a:t>
            </a:r>
          </a:p>
          <a:p>
            <a:endParaRPr lang="en-US" dirty="0" smtClean="0"/>
          </a:p>
          <a:p>
            <a:pPr>
              <a:buNone/>
            </a:pPr>
            <a:r>
              <a:rPr lang="en-US" dirty="0" smtClean="0"/>
              <a:t>Errors of wrong tense or form include using a verb that does not indicate clearly when an action or condition is, was, or will be completed, as well as confusing the forms of irregular verbs.</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#14 – Lack of subject-verb agreement</a:t>
            </a:r>
            <a:endParaRPr lang="en-US" dirty="0"/>
          </a:p>
        </p:txBody>
      </p:sp>
      <p:sp>
        <p:nvSpPr>
          <p:cNvPr id="3" name="Content Placeholder 2"/>
          <p:cNvSpPr>
            <a:spLocks noGrp="1"/>
          </p:cNvSpPr>
          <p:nvPr>
            <p:ph sz="quarter" idx="1"/>
          </p:nvPr>
        </p:nvSpPr>
        <p:spPr/>
        <p:txBody>
          <a:bodyPr/>
          <a:lstStyle/>
          <a:p>
            <a:r>
              <a:rPr lang="en-US" sz="2400" dirty="0" smtClean="0"/>
              <a:t>A central part of my life goals have been to go to law school.</a:t>
            </a:r>
          </a:p>
          <a:p>
            <a:r>
              <a:rPr lang="en-US" sz="2400" dirty="0" smtClean="0"/>
              <a:t>Two main goals of my life is to be generous and to have no regrets.</a:t>
            </a:r>
          </a:p>
          <a:p>
            <a:r>
              <a:rPr lang="en-US" sz="2400" dirty="0" smtClean="0"/>
              <a:t>The senator and her husband commutes every day from suburban Maryland.</a:t>
            </a:r>
          </a:p>
          <a:p>
            <a:r>
              <a:rPr lang="en-US" sz="2400" dirty="0" smtClean="0"/>
              <a:t>Neither peanut nor wheat are used in the recipe.</a:t>
            </a:r>
          </a:p>
          <a:p>
            <a:r>
              <a:rPr lang="en-US" sz="2400" dirty="0" smtClean="0"/>
              <a:t>My brothers or my sister commute every day from Louisville.</a:t>
            </a:r>
          </a:p>
          <a:p>
            <a:r>
              <a:rPr lang="en-US" sz="2400" dirty="0" smtClean="0"/>
              <a:t>The committee was taking all the responsibility themselves.</a:t>
            </a:r>
          </a:p>
          <a:p>
            <a:r>
              <a:rPr lang="en-US" sz="2400" dirty="0" smtClean="0"/>
              <a:t>The committee were honored for its fund-raising.</a:t>
            </a:r>
            <a:endParaRPr lang="en-US"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#15 – Missing Comma in a Series</a:t>
            </a:r>
            <a:endParaRPr lang="en-US" dirty="0"/>
          </a:p>
        </p:txBody>
      </p:sp>
      <p:sp>
        <p:nvSpPr>
          <p:cNvPr id="3" name="Content Placeholder 2"/>
          <p:cNvSpPr>
            <a:spLocks noGrp="1"/>
          </p:cNvSpPr>
          <p:nvPr>
            <p:ph sz="quarter" idx="1"/>
          </p:nvPr>
        </p:nvSpPr>
        <p:spPr/>
        <p:txBody>
          <a:bodyPr/>
          <a:lstStyle/>
          <a:p>
            <a:r>
              <a:rPr lang="en-US" dirty="0" smtClean="0"/>
              <a:t>Sharks eat mostly squid, shrimp, crabs and other fish.</a:t>
            </a:r>
          </a:p>
          <a:p>
            <a:r>
              <a:rPr lang="en-US" dirty="0" smtClean="0"/>
              <a:t>When 3 or more items appear in a series, they should be separated from one another with commas. You’ll never be wrong to use a series comma because a sentence can be ambiguous without one.</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825"/>
          </a:xfrm>
        </p:spPr>
        <p:txBody>
          <a:bodyPr/>
          <a:lstStyle/>
          <a:p>
            <a:r>
              <a:rPr lang="en-US" sz="2800" dirty="0" smtClean="0"/>
              <a:t>Error #16 – Lack of Agreement between Pronoun and Antecedent</a:t>
            </a:r>
            <a:endParaRPr lang="en-US" sz="2800" dirty="0"/>
          </a:p>
        </p:txBody>
      </p:sp>
      <p:sp>
        <p:nvSpPr>
          <p:cNvPr id="3" name="Content Placeholder 2"/>
          <p:cNvSpPr>
            <a:spLocks noGrp="1"/>
          </p:cNvSpPr>
          <p:nvPr>
            <p:ph sz="quarter" idx="1"/>
          </p:nvPr>
        </p:nvSpPr>
        <p:spPr/>
        <p:txBody>
          <a:bodyPr/>
          <a:lstStyle/>
          <a:p>
            <a:r>
              <a:rPr lang="en-US" dirty="0" smtClean="0"/>
              <a:t>Each of the puppies thrived in their new home.</a:t>
            </a:r>
          </a:p>
          <a:p>
            <a:r>
              <a:rPr lang="en-US" dirty="0" smtClean="0"/>
              <a:t>Neither Jane nor Susan felt that they had been treated fairly. </a:t>
            </a:r>
          </a:p>
          <a:p>
            <a:r>
              <a:rPr lang="en-US" dirty="0" smtClean="0"/>
              <a:t>The team frequently changed its positions to get varied experience. </a:t>
            </a:r>
          </a:p>
          <a:p>
            <a:r>
              <a:rPr lang="en-US" dirty="0" smtClean="0"/>
              <a:t>Every student must provide their own uniform.</a:t>
            </a:r>
          </a:p>
          <a:p>
            <a:pPr>
              <a:buNone/>
            </a:pPr>
            <a:endParaRPr lang="en-US" dirty="0" smtClean="0"/>
          </a:p>
          <a:p>
            <a:pPr>
              <a:buNone/>
            </a:pPr>
            <a:r>
              <a:rPr lang="en-US" i="1" dirty="0" smtClean="0"/>
              <a:t>Pronouns </a:t>
            </a:r>
            <a:r>
              <a:rPr lang="en-US" i="1" dirty="0" smtClean="0"/>
              <a:t>must agree with their antecedents in gender and in number.</a:t>
            </a:r>
            <a:endParaRPr lang="en-US" i="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825"/>
          </a:xfrm>
        </p:spPr>
        <p:txBody>
          <a:bodyPr/>
          <a:lstStyle/>
          <a:p>
            <a:r>
              <a:rPr lang="en-US" dirty="0" smtClean="0"/>
              <a:t>Error #17 – Unnecessary comma(s) with a restrictive element</a:t>
            </a:r>
            <a:endParaRPr lang="en-US" dirty="0"/>
          </a:p>
        </p:txBody>
      </p:sp>
      <p:sp>
        <p:nvSpPr>
          <p:cNvPr id="3" name="Content Placeholder 2"/>
          <p:cNvSpPr>
            <a:spLocks noGrp="1"/>
          </p:cNvSpPr>
          <p:nvPr>
            <p:ph sz="quarter" idx="1"/>
          </p:nvPr>
        </p:nvSpPr>
        <p:spPr/>
        <p:txBody>
          <a:bodyPr/>
          <a:lstStyle/>
          <a:p>
            <a:r>
              <a:rPr lang="en-US" dirty="0" smtClean="0"/>
              <a:t>People, who wanted to preserve wilderness areas, opposed the plan to privatize national parks.</a:t>
            </a:r>
          </a:p>
          <a:p>
            <a:r>
              <a:rPr lang="en-US" dirty="0" smtClean="0"/>
              <a:t>Shakespeare’s tragedy, Othello, deals with the dangers of jealousy.</a:t>
            </a:r>
          </a:p>
          <a:p>
            <a:pPr>
              <a:buNone/>
            </a:pPr>
            <a:endParaRPr lang="en-US" dirty="0" smtClean="0"/>
          </a:p>
          <a:p>
            <a:pPr>
              <a:buNone/>
            </a:pPr>
            <a:r>
              <a:rPr lang="en-US" i="1" dirty="0" smtClean="0"/>
              <a:t>Check </a:t>
            </a:r>
            <a:r>
              <a:rPr lang="en-US" i="1" dirty="0" smtClean="0"/>
              <a:t>any words or phrases set off with commas to make sure that the element set off is not one that is essential to the basic meaning of the sentence. </a:t>
            </a:r>
            <a:endParaRPr lang="en-US" i="1"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#18 – Misplaced or Dangling Modifier</a:t>
            </a:r>
            <a:endParaRPr lang="en-US" dirty="0"/>
          </a:p>
        </p:txBody>
      </p:sp>
      <p:sp>
        <p:nvSpPr>
          <p:cNvPr id="3" name="Content Placeholder 2"/>
          <p:cNvSpPr>
            <a:spLocks noGrp="1"/>
          </p:cNvSpPr>
          <p:nvPr>
            <p:ph sz="quarter" idx="1"/>
          </p:nvPr>
        </p:nvSpPr>
        <p:spPr/>
        <p:txBody>
          <a:bodyPr/>
          <a:lstStyle/>
          <a:p>
            <a:r>
              <a:rPr lang="en-US" dirty="0" smtClean="0"/>
              <a:t>They could see the eagles swooping and diving with binoculars.</a:t>
            </a:r>
          </a:p>
          <a:p>
            <a:r>
              <a:rPr lang="en-US" dirty="0" smtClean="0"/>
              <a:t>He had decided he wanted to be a doctor when he was ten years old.</a:t>
            </a:r>
          </a:p>
          <a:p>
            <a:r>
              <a:rPr lang="en-US" dirty="0" smtClean="0"/>
              <a:t>The architect only considered using pine paneling.</a:t>
            </a:r>
          </a:p>
          <a:p>
            <a:r>
              <a:rPr lang="en-US" dirty="0" smtClean="0"/>
              <a:t>A doctor should check your eyes for glaucoma every year if over fifty.</a:t>
            </a:r>
          </a:p>
          <a:p>
            <a:r>
              <a:rPr lang="en-US" dirty="0" smtClean="0"/>
              <a:t>Looking down the sandy beach, people are tanning themselves.</a:t>
            </a:r>
          </a:p>
          <a:p>
            <a:pPr>
              <a:buNone/>
            </a:pPr>
            <a:r>
              <a:rPr lang="en-US" i="1" dirty="0" smtClean="0"/>
              <a:t>Modifiers must be as close as possible to the word they describe or relate to. Modifiers must refer to some other word in the sentence</a:t>
            </a:r>
            <a:r>
              <a:rPr lang="en-US" dirty="0" smtClean="0"/>
              <a:t>.</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#20 – Its/It’s Confusion</a:t>
            </a:r>
            <a:endParaRPr lang="en-US" dirty="0"/>
          </a:p>
        </p:txBody>
      </p:sp>
      <p:sp>
        <p:nvSpPr>
          <p:cNvPr id="3" name="Content Placeholder 2"/>
          <p:cNvSpPr>
            <a:spLocks noGrp="1"/>
          </p:cNvSpPr>
          <p:nvPr>
            <p:ph sz="quarter" idx="1"/>
          </p:nvPr>
        </p:nvSpPr>
        <p:spPr/>
        <p:txBody>
          <a:bodyPr/>
          <a:lstStyle/>
          <a:p>
            <a:r>
              <a:rPr lang="en-US" dirty="0" smtClean="0"/>
              <a:t>The car is lying on it’s side in the ditch.</a:t>
            </a:r>
          </a:p>
          <a:p>
            <a:r>
              <a:rPr lang="en-US" dirty="0" smtClean="0"/>
              <a:t>Its a white 1986 Buick</a:t>
            </a:r>
            <a:r>
              <a:rPr lang="en-US" dirty="0" smtClean="0"/>
              <a:t>.</a:t>
            </a:r>
          </a:p>
          <a:p>
            <a:endParaRPr lang="en-US" dirty="0" smtClean="0"/>
          </a:p>
          <a:p>
            <a:pPr>
              <a:buNone/>
            </a:pPr>
            <a:r>
              <a:rPr lang="en-US" i="1" dirty="0" smtClean="0"/>
              <a:t>Use its to mean belonging to; use it’s only when you mean it is or it has. </a:t>
            </a:r>
            <a:endParaRPr lang="en-US" i="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
            </a:r>
            <a:br>
              <a:rPr lang="en-US" dirty="0" smtClean="0"/>
            </a:br>
            <a:r>
              <a:rPr lang="en-US" dirty="0" smtClean="0"/>
              <a:t>Error #2 – Vague Pronoun Reference</a:t>
            </a:r>
            <a:endParaRPr lang="en-US" dirty="0"/>
          </a:p>
        </p:txBody>
      </p:sp>
      <p:sp>
        <p:nvSpPr>
          <p:cNvPr id="3" name="Content Placeholder 2"/>
          <p:cNvSpPr>
            <a:spLocks noGrp="1"/>
          </p:cNvSpPr>
          <p:nvPr>
            <p:ph sz="quarter" idx="1"/>
          </p:nvPr>
        </p:nvSpPr>
        <p:spPr>
          <a:xfrm>
            <a:off x="301625" y="1527175"/>
            <a:ext cx="8504238" cy="4572000"/>
          </a:xfrm>
        </p:spPr>
        <p:txBody>
          <a:bodyPr>
            <a:normAutofit lnSpcReduction="10000"/>
          </a:bodyPr>
          <a:lstStyle/>
          <a:p>
            <a:pPr marL="274320" indent="-274320" fontAlgn="auto">
              <a:spcAft>
                <a:spcPts val="0"/>
              </a:spcAft>
              <a:buFont typeface="Wingdings 2"/>
              <a:buChar char=""/>
              <a:defRPr/>
            </a:pPr>
            <a:r>
              <a:rPr lang="en-US" dirty="0" smtClean="0"/>
              <a:t>There are two common kinds of vague pronoun reference. The first occurs when there is more than one word that the pronoun might refer to; the second, when the reference is to a word that is implied but not explicitly stated. </a:t>
            </a:r>
          </a:p>
          <a:p>
            <a:pPr marL="274320" indent="-274320" fontAlgn="auto">
              <a:spcAft>
                <a:spcPts val="0"/>
              </a:spcAft>
              <a:buFont typeface="Wingdings 2"/>
              <a:buNone/>
              <a:defRPr/>
            </a:pPr>
            <a:endParaRPr lang="en-US" i="1" dirty="0" smtClean="0"/>
          </a:p>
          <a:p>
            <a:pPr marL="274320" indent="-274320" fontAlgn="auto">
              <a:spcAft>
                <a:spcPts val="0"/>
              </a:spcAft>
              <a:buFont typeface="Wingdings 2"/>
              <a:buNone/>
              <a:defRPr/>
            </a:pPr>
            <a:r>
              <a:rPr lang="en-US" i="1" dirty="0" smtClean="0"/>
              <a:t>Transmitting radio signals by satellite is a way of overcoming the problem of scarce airwaves and limiting how they are used.</a:t>
            </a:r>
          </a:p>
          <a:p>
            <a:pPr marL="274320" indent="-274320" fontAlgn="auto">
              <a:spcAft>
                <a:spcPts val="0"/>
              </a:spcAft>
              <a:buFont typeface="Wingdings 2"/>
              <a:buNone/>
              <a:defRPr/>
            </a:pPr>
            <a:r>
              <a:rPr lang="en-US" dirty="0" smtClean="0"/>
              <a:t/>
            </a:r>
            <a:br>
              <a:rPr lang="en-US" dirty="0" smtClean="0"/>
            </a:br>
            <a:r>
              <a:rPr lang="en-US" dirty="0" smtClean="0"/>
              <a:t>What is being limited—the signals or the airwaves? </a:t>
            </a:r>
          </a:p>
          <a:p>
            <a:pPr marL="274320" indent="-274320" fontAlgn="auto">
              <a:spcAft>
                <a:spcPts val="0"/>
              </a:spcAft>
              <a:buFont typeface="Wingdings 2"/>
              <a:buChar char=""/>
              <a:defRPr/>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solidFill>
                  <a:srgbClr val="7B9899"/>
                </a:solidFill>
              </a:rPr>
              <a:t>Error #2 – Vague Pronoun Reference</a:t>
            </a:r>
          </a:p>
        </p:txBody>
      </p:sp>
      <p:sp>
        <p:nvSpPr>
          <p:cNvPr id="17411" name="Content Placeholder 2"/>
          <p:cNvSpPr>
            <a:spLocks noGrp="1"/>
          </p:cNvSpPr>
          <p:nvPr>
            <p:ph sz="quarter" idx="1"/>
          </p:nvPr>
        </p:nvSpPr>
        <p:spPr>
          <a:xfrm>
            <a:off x="301625" y="1527175"/>
            <a:ext cx="8504238" cy="4572000"/>
          </a:xfrm>
        </p:spPr>
        <p:txBody>
          <a:bodyPr/>
          <a:lstStyle/>
          <a:p>
            <a:pPr>
              <a:buFont typeface="Wingdings 2" pitchFamily="18" charset="2"/>
              <a:buNone/>
            </a:pPr>
            <a:endParaRPr lang="en-US" i="1" smtClean="0"/>
          </a:p>
          <a:p>
            <a:pPr>
              <a:buFont typeface="Wingdings 2" pitchFamily="18" charset="2"/>
              <a:buNone/>
            </a:pPr>
            <a:r>
              <a:rPr lang="en-US" i="1" smtClean="0"/>
              <a:t>Before Mary Grace physically and verbally assaulted Mrs. Turpin, she was a judgmental woman who created her own ranking system of people and used it to justify her self-proclaimed superiority.</a:t>
            </a:r>
          </a:p>
          <a:p>
            <a:pPr>
              <a:buFont typeface="Wingdings 2" pitchFamily="18" charset="2"/>
              <a:buNone/>
            </a:pPr>
            <a:endParaRPr lang="en-US" i="1" smtClean="0"/>
          </a:p>
          <a:p>
            <a:pPr>
              <a:buFont typeface="Wingdings 2" pitchFamily="18" charset="2"/>
              <a:buNone/>
            </a:pPr>
            <a:r>
              <a:rPr lang="en-US" smtClean="0"/>
              <a:t>Whom does </a:t>
            </a:r>
            <a:r>
              <a:rPr lang="en-US" i="1" smtClean="0"/>
              <a:t>she</a:t>
            </a:r>
            <a:r>
              <a:rPr lang="en-US" smtClean="0"/>
              <a:t> refer to – Mary Grace or Mrs. Turpin?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solidFill>
                  <a:srgbClr val="7B9899"/>
                </a:solidFill>
              </a:rPr>
              <a:t>Error #2 – Vague Pronoun Reference</a:t>
            </a:r>
          </a:p>
        </p:txBody>
      </p:sp>
      <p:sp>
        <p:nvSpPr>
          <p:cNvPr id="18435" name="Content Placeholder 2"/>
          <p:cNvSpPr>
            <a:spLocks noGrp="1"/>
          </p:cNvSpPr>
          <p:nvPr>
            <p:ph sz="quarter" idx="1"/>
          </p:nvPr>
        </p:nvSpPr>
        <p:spPr>
          <a:xfrm>
            <a:off x="301625" y="1527175"/>
            <a:ext cx="8504238" cy="4572000"/>
          </a:xfrm>
        </p:spPr>
        <p:txBody>
          <a:bodyPr/>
          <a:lstStyle/>
          <a:p>
            <a:pPr>
              <a:buFont typeface="Wingdings 2" pitchFamily="18" charset="2"/>
              <a:buNone/>
            </a:pPr>
            <a:endParaRPr lang="en-US" i="1" smtClean="0"/>
          </a:p>
          <a:p>
            <a:pPr>
              <a:buFont typeface="Wingdings 2" pitchFamily="18" charset="2"/>
              <a:buNone/>
            </a:pPr>
            <a:endParaRPr lang="en-US" i="1" smtClean="0"/>
          </a:p>
          <a:p>
            <a:pPr>
              <a:buFont typeface="Wingdings 2" pitchFamily="18" charset="2"/>
              <a:buNone/>
            </a:pPr>
            <a:r>
              <a:rPr lang="en-US" i="1" smtClean="0"/>
              <a:t>The troopers burned a refugee camp as a result of the earlier attack. This was the cause of the war.</a:t>
            </a:r>
          </a:p>
          <a:p>
            <a:pPr>
              <a:buFont typeface="Wingdings 2" pitchFamily="18" charset="2"/>
              <a:buNone/>
            </a:pPr>
            <a:endParaRPr lang="en-US" i="1" smtClean="0"/>
          </a:p>
          <a:p>
            <a:pPr>
              <a:buFont typeface="Wingdings 2" pitchFamily="18" charset="2"/>
              <a:buNone/>
            </a:pPr>
            <a:r>
              <a:rPr lang="en-US" smtClean="0"/>
              <a:t>What does </a:t>
            </a:r>
            <a:r>
              <a:rPr lang="en-US" i="1" smtClean="0"/>
              <a:t>this </a:t>
            </a:r>
            <a:r>
              <a:rPr lang="en-US" smtClean="0"/>
              <a:t>refer to - the burning of the refugee camp or the earlier attack?</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Error #3 – Missing Comma in a Compound Sentence</a:t>
            </a:r>
            <a:endParaRPr lang="en-US" sz="2800" dirty="0"/>
          </a:p>
        </p:txBody>
      </p:sp>
      <p:sp>
        <p:nvSpPr>
          <p:cNvPr id="3" name="Content Placeholder 2"/>
          <p:cNvSpPr>
            <a:spLocks noGrp="1"/>
          </p:cNvSpPr>
          <p:nvPr>
            <p:ph sz="quarter" idx="1"/>
          </p:nvPr>
        </p:nvSpPr>
        <p:spPr/>
        <p:txBody>
          <a:bodyPr/>
          <a:lstStyle/>
          <a:p>
            <a:pPr>
              <a:buNone/>
            </a:pPr>
            <a:r>
              <a:rPr lang="en-US" dirty="0" smtClean="0"/>
              <a:t>Check to see how many of your sentences are compound sentences, sentences made up of two or more parts that could each stand alone as a sentence. When the parts are joined by </a:t>
            </a:r>
            <a:r>
              <a:rPr lang="en-US" i="1" dirty="0" smtClean="0"/>
              <a:t>for, and, nor, but, or, yet,</a:t>
            </a:r>
            <a:r>
              <a:rPr lang="en-US" dirty="0" smtClean="0"/>
              <a:t> or</a:t>
            </a:r>
            <a:r>
              <a:rPr lang="en-US" i="1" dirty="0" smtClean="0"/>
              <a:t> so</a:t>
            </a:r>
            <a:r>
              <a:rPr lang="en-US" dirty="0" smtClean="0"/>
              <a:t> (FANBOYS), insert a comma to indicate a pause between the two thoughts. In very short sentences the comma is optional if the sentence can be easily understood without it. But you’re never wrong if you use the comma.</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Error #3 – Missing Comma in a Compound Sentence</a:t>
            </a:r>
            <a:endParaRPr lang="en-US" sz="2800" dirty="0"/>
          </a:p>
        </p:txBody>
      </p:sp>
      <p:sp>
        <p:nvSpPr>
          <p:cNvPr id="3" name="Content Placeholder 2"/>
          <p:cNvSpPr>
            <a:spLocks noGrp="1"/>
          </p:cNvSpPr>
          <p:nvPr>
            <p:ph sz="quarter" idx="1"/>
          </p:nvPr>
        </p:nvSpPr>
        <p:spPr/>
        <p:txBody>
          <a:bodyPr/>
          <a:lstStyle/>
          <a:p>
            <a:r>
              <a:rPr lang="en-US" dirty="0" smtClean="0"/>
              <a:t>We wish dreamily upon a star and then we look down to find ourselves standing in mud. </a:t>
            </a:r>
          </a:p>
          <a:p>
            <a:r>
              <a:rPr lang="en-US" dirty="0" smtClean="0"/>
              <a:t>We wish dreamily upon a star</a:t>
            </a:r>
            <a:r>
              <a:rPr lang="en-US" dirty="0" smtClean="0">
                <a:solidFill>
                  <a:srgbClr val="FF0000"/>
                </a:solidFill>
              </a:rPr>
              <a:t>, and</a:t>
            </a:r>
            <a:r>
              <a:rPr lang="en-US" dirty="0" smtClean="0"/>
              <a:t> then we look down to find ourselves standing in mud. </a:t>
            </a:r>
          </a:p>
          <a:p>
            <a:pPr>
              <a:buNone/>
            </a:pPr>
            <a:endParaRPr lang="en-US" dirty="0" smtClean="0"/>
          </a:p>
          <a:p>
            <a:r>
              <a:rPr lang="en-US" dirty="0" smtClean="0"/>
              <a:t>The words “I do” may sound simple but they mean a life commitment. </a:t>
            </a:r>
          </a:p>
          <a:p>
            <a:r>
              <a:rPr lang="en-US" dirty="0" smtClean="0"/>
              <a:t>The words “I do” may sound simple</a:t>
            </a:r>
            <a:r>
              <a:rPr lang="en-US" dirty="0" smtClean="0">
                <a:solidFill>
                  <a:srgbClr val="FF0000"/>
                </a:solidFill>
              </a:rPr>
              <a:t>, but</a:t>
            </a:r>
            <a:r>
              <a:rPr lang="en-US" dirty="0" smtClean="0"/>
              <a:t> they mean a life commitment.</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#4 – Wrong Word</a:t>
            </a:r>
            <a:endParaRPr lang="en-US" dirty="0"/>
          </a:p>
        </p:txBody>
      </p:sp>
      <p:sp>
        <p:nvSpPr>
          <p:cNvPr id="3" name="Content Placeholder 2"/>
          <p:cNvSpPr>
            <a:spLocks noGrp="1"/>
          </p:cNvSpPr>
          <p:nvPr>
            <p:ph sz="quarter" idx="1"/>
          </p:nvPr>
        </p:nvSpPr>
        <p:spPr/>
        <p:txBody>
          <a:bodyPr/>
          <a:lstStyle/>
          <a:p>
            <a:pPr>
              <a:buNone/>
            </a:pPr>
            <a:r>
              <a:rPr lang="en-US" dirty="0" smtClean="0"/>
              <a:t>“Wrong word” errors come in many varieties. They can be among the hardest errors to check for, because you may not be able to see what’s wrong. They can involve mixing up words that sound somewhat alike, using a word with the wrong shade of meaning, or using a word with a completely wrong meaning.</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2025</TotalTime>
  <Words>2171</Words>
  <Application>Microsoft Office PowerPoint</Application>
  <PresentationFormat>On-screen Show (4:3)</PresentationFormat>
  <Paragraphs>216</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Civic</vt:lpstr>
      <vt:lpstr>Bedford’s 20 Most Common Errors</vt:lpstr>
      <vt:lpstr>Error #1 – Missing Comma After Introductory Element</vt:lpstr>
      <vt:lpstr>Error #1 – Missing Comma After Introductory Element</vt:lpstr>
      <vt:lpstr> Error #2 – Vague Pronoun Reference</vt:lpstr>
      <vt:lpstr>Error #2 – Vague Pronoun Reference</vt:lpstr>
      <vt:lpstr>Error #2 – Vague Pronoun Reference</vt:lpstr>
      <vt:lpstr>Error #3 – Missing Comma in a Compound Sentence</vt:lpstr>
      <vt:lpstr>Error #3 – Missing Comma in a Compound Sentence</vt:lpstr>
      <vt:lpstr>Error #4 – Wrong Word</vt:lpstr>
      <vt:lpstr>Error #4 – Wrong Word</vt:lpstr>
      <vt:lpstr>Error #4 – Wrong Word</vt:lpstr>
      <vt:lpstr>Error #5 – Missing comma with nonrestrictive element</vt:lpstr>
      <vt:lpstr>Error #5 – Missing comma with nonrestrictive element</vt:lpstr>
      <vt:lpstr>Error #5 – Missing comma with nonrestrictive element</vt:lpstr>
      <vt:lpstr>Error #6 – Wrong or missing verb ending</vt:lpstr>
      <vt:lpstr>Error #7 – Wrong or missing preposition</vt:lpstr>
      <vt:lpstr>Error #7 – Wrong or missing preposition</vt:lpstr>
      <vt:lpstr>Error #8 – Comma splice</vt:lpstr>
      <vt:lpstr>Error #19 – Fused sentences (run-ons)</vt:lpstr>
      <vt:lpstr>Comma splices and Fused sentences</vt:lpstr>
      <vt:lpstr>Comma splices and Fused sentences</vt:lpstr>
      <vt:lpstr>Comma splices and Fused sentences</vt:lpstr>
      <vt:lpstr>Error #9 – Missing or misplaced possessive apostrophe</vt:lpstr>
      <vt:lpstr>Error #9 – Missing or misplaced possessive apostrophe</vt:lpstr>
      <vt:lpstr>Error #10 – Unnecessary shift in tense</vt:lpstr>
      <vt:lpstr>Error #10 – Unnecessary shift in tense</vt:lpstr>
      <vt:lpstr> Error #11 – Unnecessary shift in pronoun</vt:lpstr>
      <vt:lpstr>Error #11 – Unnecessary shift in pronoun</vt:lpstr>
      <vt:lpstr>Error #12 – Sentence Fragment</vt:lpstr>
      <vt:lpstr>Error #12 – Sentence Fragment</vt:lpstr>
      <vt:lpstr>Error #13 – Wrong tense or verb form</vt:lpstr>
      <vt:lpstr>Error #14 – Lack of subject-verb agreement</vt:lpstr>
      <vt:lpstr>Error #15 – Missing Comma in a Series</vt:lpstr>
      <vt:lpstr>Error #16 – Lack of Agreement between Pronoun and Antecedent</vt:lpstr>
      <vt:lpstr>Error #17 – Unnecessary comma(s) with a restrictive element</vt:lpstr>
      <vt:lpstr>Error #18 – Misplaced or Dangling Modifier</vt:lpstr>
      <vt:lpstr>Error #20 – Its/It’s Confusion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Bedford’s 20 Most Common Errors</dc:title>
  <dc:creator>wkadmin</dc:creator>
  <cp:lastModifiedBy>wkadmin</cp:lastModifiedBy>
  <cp:revision>168</cp:revision>
  <dcterms:created xsi:type="dcterms:W3CDTF">2013-09-24T14:41:39Z</dcterms:created>
  <dcterms:modified xsi:type="dcterms:W3CDTF">2013-11-18T19:45:19Z</dcterms:modified>
</cp:coreProperties>
</file>